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Lst>
  <p:notesMasterIdLst>
    <p:notesMasterId r:id="rId75"/>
  </p:notesMasterIdLst>
  <p:sldIdLst>
    <p:sldId id="257" r:id="rId3"/>
    <p:sldId id="297" r:id="rId4"/>
    <p:sldId id="294" r:id="rId5"/>
    <p:sldId id="296" r:id="rId6"/>
    <p:sldId id="288" r:id="rId7"/>
    <p:sldId id="272" r:id="rId8"/>
    <p:sldId id="271" r:id="rId9"/>
    <p:sldId id="278" r:id="rId10"/>
    <p:sldId id="261" r:id="rId11"/>
    <p:sldId id="279" r:id="rId12"/>
    <p:sldId id="280" r:id="rId13"/>
    <p:sldId id="281" r:id="rId14"/>
    <p:sldId id="282" r:id="rId15"/>
    <p:sldId id="284" r:id="rId16"/>
    <p:sldId id="283" r:id="rId17"/>
    <p:sldId id="285" r:id="rId18"/>
    <p:sldId id="286" r:id="rId19"/>
    <p:sldId id="289" r:id="rId20"/>
    <p:sldId id="291" r:id="rId21"/>
    <p:sldId id="290" r:id="rId22"/>
    <p:sldId id="275" r:id="rId23"/>
    <p:sldId id="292" r:id="rId24"/>
    <p:sldId id="293" r:id="rId25"/>
    <p:sldId id="1801" r:id="rId26"/>
    <p:sldId id="440" r:id="rId27"/>
    <p:sldId id="302" r:id="rId28"/>
    <p:sldId id="273" r:id="rId29"/>
    <p:sldId id="264" r:id="rId30"/>
    <p:sldId id="441" r:id="rId31"/>
    <p:sldId id="442" r:id="rId32"/>
    <p:sldId id="262" r:id="rId33"/>
    <p:sldId id="443" r:id="rId34"/>
    <p:sldId id="444" r:id="rId35"/>
    <p:sldId id="445" r:id="rId36"/>
    <p:sldId id="446" r:id="rId37"/>
    <p:sldId id="447" r:id="rId38"/>
    <p:sldId id="448" r:id="rId39"/>
    <p:sldId id="449" r:id="rId40"/>
    <p:sldId id="450" r:id="rId41"/>
    <p:sldId id="295" r:id="rId42"/>
    <p:sldId id="266" r:id="rId43"/>
    <p:sldId id="1806" r:id="rId44"/>
    <p:sldId id="265" r:id="rId45"/>
    <p:sldId id="298" r:id="rId46"/>
    <p:sldId id="300" r:id="rId47"/>
    <p:sldId id="1807" r:id="rId48"/>
    <p:sldId id="306" r:id="rId49"/>
    <p:sldId id="307" r:id="rId50"/>
    <p:sldId id="308" r:id="rId51"/>
    <p:sldId id="309" r:id="rId52"/>
    <p:sldId id="324" r:id="rId53"/>
    <p:sldId id="322" r:id="rId54"/>
    <p:sldId id="310" r:id="rId55"/>
    <p:sldId id="311" r:id="rId56"/>
    <p:sldId id="323" r:id="rId57"/>
    <p:sldId id="331" r:id="rId58"/>
    <p:sldId id="1808" r:id="rId59"/>
    <p:sldId id="319" r:id="rId60"/>
    <p:sldId id="320" r:id="rId61"/>
    <p:sldId id="321" r:id="rId62"/>
    <p:sldId id="317" r:id="rId63"/>
    <p:sldId id="326" r:id="rId64"/>
    <p:sldId id="329" r:id="rId65"/>
    <p:sldId id="330" r:id="rId66"/>
    <p:sldId id="318" r:id="rId67"/>
    <p:sldId id="333" r:id="rId68"/>
    <p:sldId id="1809" r:id="rId69"/>
    <p:sldId id="1812" r:id="rId70"/>
    <p:sldId id="1799" r:id="rId71"/>
    <p:sldId id="1810" r:id="rId72"/>
    <p:sldId id="1800" r:id="rId73"/>
    <p:sldId id="25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37" autoAdjust="0"/>
    <p:restoredTop sz="93390" autoAdjust="0"/>
  </p:normalViewPr>
  <p:slideViewPr>
    <p:cSldViewPr snapToGrid="0">
      <p:cViewPr varScale="1">
        <p:scale>
          <a:sx n="61" d="100"/>
          <a:sy n="61" d="100"/>
        </p:scale>
        <p:origin x="41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1F70C-5BF6-43D2-96A0-6511110BD68E}"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C9EBA-D40F-4B2C-8629-D756AD22D0E0}" type="slidenum">
              <a:rPr lang="en-US" smtClean="0"/>
              <a:t>‹#›</a:t>
            </a:fld>
            <a:endParaRPr lang="en-US"/>
          </a:p>
        </p:txBody>
      </p:sp>
    </p:spTree>
    <p:extLst>
      <p:ext uri="{BB962C8B-B14F-4D97-AF65-F5344CB8AC3E}">
        <p14:creationId xmlns:p14="http://schemas.microsoft.com/office/powerpoint/2010/main" val="177010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nditalgs.com/2016/10/01/adversarial-bandit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crosoft.com/en-us/research/blog/exploring-the-fundamentals-of-multi-armed-bandit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roundai.com/project/on-multi-armed-bandit-designs-for-phase-i-clinical-trials/1"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microsoft.com/en-us/research/blog/contextual-bandit-breakthrough-enables-deeper-personaliza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research/blog/exploring-the-fundamentals-of-multi-armed-bandit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[1]  Chapter 27 in </a:t>
            </a:r>
            <a:r>
              <a:rPr lang="en-US" dirty="0"/>
              <a:t>Lattimore, T., &amp; </a:t>
            </a:r>
            <a:r>
              <a:rPr lang="en-US" dirty="0" err="1"/>
              <a:t>Szepesvári</a:t>
            </a:r>
            <a:r>
              <a:rPr lang="en-US" dirty="0"/>
              <a:t>, C. (2020). Bandit algorithms. </a:t>
            </a:r>
            <a:r>
              <a:rPr lang="en-US" i="1" dirty="0"/>
              <a:t>Cambridge Press,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[2] </a:t>
            </a:r>
            <a:r>
              <a:rPr lang="en-US" i="0" dirty="0">
                <a:hlinkClick r:id="rId3"/>
              </a:rPr>
              <a:t>https://banditalgs.com/2016/10/01/adversarial-bandits/</a:t>
            </a: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Chapter 30 in </a:t>
            </a:r>
            <a:r>
              <a:rPr lang="en-US" dirty="0"/>
              <a:t>Lattimore, T., &amp; </a:t>
            </a:r>
            <a:r>
              <a:rPr lang="en-US" dirty="0" err="1"/>
              <a:t>Szepesvári</a:t>
            </a:r>
            <a:r>
              <a:rPr lang="en-US" dirty="0"/>
              <a:t>, C. (2020). Bandit algorithms. </a:t>
            </a:r>
            <a:r>
              <a:rPr lang="en-US" i="1" dirty="0"/>
              <a:t>Cambridge Press,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[4] </a:t>
            </a:r>
            <a:r>
              <a:rPr lang="en-US" dirty="0"/>
              <a:t>Kleinberg, R. D. (2005). Nearly tight bounds for the continuum-armed bandit problem. In </a:t>
            </a:r>
            <a:r>
              <a:rPr lang="en-US" i="1" dirty="0"/>
              <a:t>Advances in Neural Information Processing Systems</a:t>
            </a:r>
            <a:r>
              <a:rPr lang="en-US" dirty="0"/>
              <a:t> (pp. 697-704).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[5] Chapter 32 in </a:t>
            </a:r>
            <a:r>
              <a:rPr lang="en-US" dirty="0"/>
              <a:t>Lattimore, T., &amp; </a:t>
            </a:r>
            <a:r>
              <a:rPr lang="en-US" dirty="0" err="1"/>
              <a:t>Szepesvári</a:t>
            </a:r>
            <a:r>
              <a:rPr lang="en-US" dirty="0"/>
              <a:t>, C. (2020). Bandit algorithms. </a:t>
            </a:r>
            <a:r>
              <a:rPr lang="en-US" i="1" dirty="0"/>
              <a:t>Cambridge Press, 2020</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[6] John C Gittins. Bandit processes and dynamic allocation indices. Journal of the Royal</a:t>
            </a:r>
          </a:p>
          <a:p>
            <a:r>
              <a:rPr lang="en-US" sz="1200" b="0" i="0" u="none" strike="noStrike" kern="1200" baseline="0" dirty="0">
                <a:solidFill>
                  <a:schemeClr val="tx1"/>
                </a:solidFill>
                <a:latin typeface="+mn-lt"/>
                <a:ea typeface="+mn-ea"/>
                <a:cs typeface="+mn-cs"/>
              </a:rPr>
              <a:t>Statistical Society. Series B (Methodological), pages 148{177, 1979.</a:t>
            </a:r>
            <a:endParaRPr lang="en-US" dirty="0"/>
          </a:p>
          <a:p>
            <a:r>
              <a:rPr lang="en-US" dirty="0"/>
              <a:t>[7] </a:t>
            </a:r>
            <a:r>
              <a:rPr lang="en-US" sz="1200" b="0" i="0" u="none" strike="noStrike" kern="1200" baseline="0" dirty="0">
                <a:solidFill>
                  <a:schemeClr val="tx1"/>
                </a:solidFill>
                <a:latin typeface="+mn-lt"/>
                <a:ea typeface="+mn-ea"/>
                <a:cs typeface="+mn-cs"/>
              </a:rPr>
              <a:t>John Gittins, Kevin </a:t>
            </a:r>
            <a:r>
              <a:rPr lang="en-US" sz="1200" b="0" i="0" u="none" strike="noStrike" kern="1200" baseline="0" dirty="0" err="1">
                <a:solidFill>
                  <a:schemeClr val="tx1"/>
                </a:solidFill>
                <a:latin typeface="+mn-lt"/>
                <a:ea typeface="+mn-ea"/>
                <a:cs typeface="+mn-cs"/>
              </a:rPr>
              <a:t>Glazebrook</a:t>
            </a:r>
            <a:r>
              <a:rPr lang="en-US" sz="1200" b="0" i="0" u="none" strike="noStrike" kern="1200" baseline="0" dirty="0">
                <a:solidFill>
                  <a:schemeClr val="tx1"/>
                </a:solidFill>
                <a:latin typeface="+mn-lt"/>
                <a:ea typeface="+mn-ea"/>
                <a:cs typeface="+mn-cs"/>
              </a:rPr>
              <a:t>, and Richard Weber. Multi-armed bandit allocation indices.</a:t>
            </a:r>
          </a:p>
          <a:p>
            <a:r>
              <a:rPr lang="en-US" sz="1200" b="0" i="0" u="none" strike="noStrike" kern="1200" baseline="0" dirty="0">
                <a:solidFill>
                  <a:schemeClr val="tx1"/>
                </a:solidFill>
                <a:latin typeface="+mn-lt"/>
                <a:ea typeface="+mn-ea"/>
                <a:cs typeface="+mn-cs"/>
              </a:rPr>
              <a:t>John Wiley &amp; Sons, 2011.</a:t>
            </a:r>
          </a:p>
          <a:p>
            <a:r>
              <a:rPr lang="en-US" dirty="0"/>
              <a:t>[8] </a:t>
            </a:r>
            <a:r>
              <a:rPr lang="en-US" sz="1200" b="0" i="0" u="none" strike="noStrike" kern="1200" baseline="0" dirty="0">
                <a:solidFill>
                  <a:schemeClr val="tx1"/>
                </a:solidFill>
                <a:latin typeface="+mn-lt"/>
                <a:ea typeface="+mn-ea"/>
                <a:cs typeface="+mn-cs"/>
              </a:rPr>
              <a:t>Emilie Kaufmann, Olivier </a:t>
            </a:r>
            <a:r>
              <a:rPr lang="en-US" sz="1200" b="0" i="0" u="none" strike="noStrike" kern="1200" baseline="0" dirty="0" err="1">
                <a:solidFill>
                  <a:schemeClr val="tx1"/>
                </a:solidFill>
                <a:latin typeface="+mn-lt"/>
                <a:ea typeface="+mn-ea"/>
                <a:cs typeface="+mn-cs"/>
              </a:rPr>
              <a:t>Cappe</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Aurelien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Garivier</a:t>
            </a:r>
            <a:r>
              <a:rPr lang="en-US" sz="1200" b="0" i="0" u="none" strike="noStrike" kern="1200" baseline="0" dirty="0">
                <a:solidFill>
                  <a:schemeClr val="tx1"/>
                </a:solidFill>
                <a:latin typeface="+mn-lt"/>
                <a:ea typeface="+mn-ea"/>
                <a:cs typeface="+mn-cs"/>
              </a:rPr>
              <a:t>. On </a:t>
            </a:r>
            <a:r>
              <a:rPr lang="en-US" sz="1200" b="0" i="0" u="none" strike="noStrike" kern="1200" baseline="0" dirty="0" err="1">
                <a:solidFill>
                  <a:schemeClr val="tx1"/>
                </a:solidFill>
                <a:latin typeface="+mn-lt"/>
                <a:ea typeface="+mn-ea"/>
                <a:cs typeface="+mn-cs"/>
              </a:rPr>
              <a:t>bayesian</a:t>
            </a:r>
            <a:r>
              <a:rPr lang="en-US" sz="1200" b="0" i="0" u="none" strike="noStrike" kern="1200" baseline="0" dirty="0">
                <a:solidFill>
                  <a:schemeClr val="tx1"/>
                </a:solidFill>
                <a:latin typeface="+mn-lt"/>
                <a:ea typeface="+mn-ea"/>
                <a:cs typeface="+mn-cs"/>
              </a:rPr>
              <a:t> upper </a:t>
            </a:r>
            <a:r>
              <a:rPr lang="en-US" sz="1200" b="0" i="0" u="none" strike="noStrike" kern="1200" baseline="0" dirty="0" err="1">
                <a:solidFill>
                  <a:schemeClr val="tx1"/>
                </a:solidFill>
                <a:latin typeface="+mn-lt"/>
                <a:ea typeface="+mn-ea"/>
                <a:cs typeface="+mn-cs"/>
              </a:rPr>
              <a:t>condence</a:t>
            </a:r>
            <a:r>
              <a:rPr lang="en-US" sz="1200" b="0" i="0" u="none" strike="noStrike" kern="1200" baseline="0" dirty="0">
                <a:solidFill>
                  <a:schemeClr val="tx1"/>
                </a:solidFill>
                <a:latin typeface="+mn-lt"/>
                <a:ea typeface="+mn-ea"/>
                <a:cs typeface="+mn-cs"/>
              </a:rPr>
              <a:t> bounds for bandit problems. In </a:t>
            </a:r>
            <a:r>
              <a:rPr lang="en-US" sz="1200" b="0" i="0" u="none" strike="noStrike" kern="1200" baseline="0" dirty="0" err="1">
                <a:solidFill>
                  <a:schemeClr val="tx1"/>
                </a:solidFill>
                <a:latin typeface="+mn-lt"/>
                <a:ea typeface="+mn-ea"/>
                <a:cs typeface="+mn-cs"/>
              </a:rPr>
              <a:t>Articial</a:t>
            </a:r>
            <a:r>
              <a:rPr lang="en-US" sz="1200" b="0" i="0" u="none" strike="noStrike" kern="1200" baseline="0" dirty="0">
                <a:solidFill>
                  <a:schemeClr val="tx1"/>
                </a:solidFill>
                <a:latin typeface="+mn-lt"/>
                <a:ea typeface="+mn-ea"/>
                <a:cs typeface="+mn-cs"/>
              </a:rPr>
              <a:t> Intelligence and Statistics, pages 592-600, 2012.</a:t>
            </a:r>
          </a:p>
          <a:p>
            <a:r>
              <a:rPr lang="en-US" sz="1200" b="0" i="0" u="none" strike="noStrike" kern="1200" baseline="0" dirty="0">
                <a:solidFill>
                  <a:schemeClr val="tx1"/>
                </a:solidFill>
                <a:latin typeface="+mn-lt"/>
                <a:ea typeface="+mn-ea"/>
                <a:cs typeface="+mn-cs"/>
              </a:rPr>
              <a:t>[9] Chapter-7 in </a:t>
            </a:r>
            <a:r>
              <a:rPr lang="en-US" dirty="0"/>
              <a:t>Lattimore, T., &amp; </a:t>
            </a:r>
            <a:r>
              <a:rPr lang="en-US" dirty="0" err="1"/>
              <a:t>Szepesvári</a:t>
            </a:r>
            <a:r>
              <a:rPr lang="en-US" dirty="0"/>
              <a:t>, C. (2020). Bandit algorithms. </a:t>
            </a:r>
            <a:r>
              <a:rPr lang="en-US" i="1" dirty="0"/>
              <a:t>Cambridge Press,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i="0" dirty="0"/>
          </a:p>
        </p:txBody>
      </p:sp>
      <p:sp>
        <p:nvSpPr>
          <p:cNvPr id="4" name="Slide Number Placeholder 3"/>
          <p:cNvSpPr>
            <a:spLocks noGrp="1"/>
          </p:cNvSpPr>
          <p:nvPr>
            <p:ph type="sldNum" sz="quarter" idx="5"/>
          </p:nvPr>
        </p:nvSpPr>
        <p:spPr/>
        <p:txBody>
          <a:bodyPr/>
          <a:lstStyle/>
          <a:p>
            <a:fld id="{63CC9EBA-D40F-4B2C-8629-D756AD22D0E0}" type="slidenum">
              <a:rPr lang="en-US" smtClean="0"/>
              <a:t>21</a:t>
            </a:fld>
            <a:endParaRPr lang="en-US"/>
          </a:p>
        </p:txBody>
      </p:sp>
    </p:spTree>
    <p:extLst>
      <p:ext uri="{BB962C8B-B14F-4D97-AF65-F5344CB8AC3E}">
        <p14:creationId xmlns:p14="http://schemas.microsoft.com/office/powerpoint/2010/main" val="4215375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23</a:t>
            </a:fld>
            <a:endParaRPr lang="en-US"/>
          </a:p>
        </p:txBody>
      </p:sp>
    </p:spTree>
    <p:extLst>
      <p:ext uri="{BB962C8B-B14F-4D97-AF65-F5344CB8AC3E}">
        <p14:creationId xmlns:p14="http://schemas.microsoft.com/office/powerpoint/2010/main" val="1610188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24</a:t>
            </a:fld>
            <a:endParaRPr lang="en-US"/>
          </a:p>
        </p:txBody>
      </p:sp>
    </p:spTree>
    <p:extLst>
      <p:ext uri="{BB962C8B-B14F-4D97-AF65-F5344CB8AC3E}">
        <p14:creationId xmlns:p14="http://schemas.microsoft.com/office/powerpoint/2010/main" val="86066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hlinkClick r:id="rId3"/>
              </a:rPr>
              <a:t>https://www.microsoft.com/en-us/research/blog/exploring-the-fundamentals-of-multi-armed-bandits/</a:t>
            </a:r>
            <a:r>
              <a:rPr lang="en-US" dirty="0"/>
              <a:t> </a:t>
            </a:r>
          </a:p>
        </p:txBody>
      </p:sp>
      <p:sp>
        <p:nvSpPr>
          <p:cNvPr id="4" name="Slide Number Placeholder 3"/>
          <p:cNvSpPr>
            <a:spLocks noGrp="1"/>
          </p:cNvSpPr>
          <p:nvPr>
            <p:ph type="sldNum" sz="quarter" idx="5"/>
          </p:nvPr>
        </p:nvSpPr>
        <p:spPr/>
        <p:txBody>
          <a:bodyPr/>
          <a:lstStyle/>
          <a:p>
            <a:fld id="{63CC9EBA-D40F-4B2C-8629-D756AD22D0E0}" type="slidenum">
              <a:rPr lang="en-US" smtClean="0"/>
              <a:t>27</a:t>
            </a:fld>
            <a:endParaRPr lang="en-US"/>
          </a:p>
        </p:txBody>
      </p:sp>
    </p:spTree>
    <p:extLst>
      <p:ext uri="{BB962C8B-B14F-4D97-AF65-F5344CB8AC3E}">
        <p14:creationId xmlns:p14="http://schemas.microsoft.com/office/powerpoint/2010/main" val="142207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29</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42</a:t>
            </a:fld>
            <a:endParaRPr lang="en-US"/>
          </a:p>
        </p:txBody>
      </p:sp>
    </p:spTree>
    <p:extLst>
      <p:ext uri="{BB962C8B-B14F-4D97-AF65-F5344CB8AC3E}">
        <p14:creationId xmlns:p14="http://schemas.microsoft.com/office/powerpoint/2010/main" val="2114967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46</a:t>
            </a:fld>
            <a:endParaRPr lang="en-US"/>
          </a:p>
        </p:txBody>
      </p:sp>
    </p:spTree>
    <p:extLst>
      <p:ext uri="{BB962C8B-B14F-4D97-AF65-F5344CB8AC3E}">
        <p14:creationId xmlns:p14="http://schemas.microsoft.com/office/powerpoint/2010/main" val="1460635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a:t>
            </a:r>
            <a:r>
              <a:rPr lang="en-US" dirty="0"/>
              <a:t> TD learning approximate true value of the states (black line) after 100 steps.</a:t>
            </a:r>
          </a:p>
          <a:p>
            <a:endParaRPr lang="en-US" dirty="0"/>
          </a:p>
          <a:p>
            <a:r>
              <a:rPr lang="en-US" b="1" dirty="0"/>
              <a:t>Right plot: </a:t>
            </a:r>
          </a:p>
          <a:p>
            <a:r>
              <a:rPr lang="en-US" dirty="0"/>
              <a:t>RMSE – Root mean-squared error between the value function learned and the true value</a:t>
            </a:r>
          </a:p>
          <a:p>
            <a:r>
              <a:rPr lang="en-US" dirty="0"/>
              <a:t>function, averaged over the five states, then averaged over 100 runs.</a:t>
            </a:r>
          </a:p>
          <a:p>
            <a:r>
              <a:rPr lang="en-US" dirty="0"/>
              <a:t>Low step size in makes TD and MC error curves smoother, however it takes longer to drop. Both converge to the </a:t>
            </a:r>
            <a:r>
              <a:rPr lang="en-US" dirty="0" err="1"/>
              <a:t>trur</a:t>
            </a:r>
            <a:r>
              <a:rPr lang="en-US" dirty="0"/>
              <a:t> value, but MC is noisier (higher variance).</a:t>
            </a:r>
          </a:p>
          <a:p>
            <a:endParaRPr lang="en-US" dirty="0"/>
          </a:p>
          <a:p>
            <a:r>
              <a:rPr lang="en-US" dirty="0"/>
              <a:t>Larger step size makes TD approximate faster, but it stabilizes at a higher error level.</a:t>
            </a:r>
          </a:p>
        </p:txBody>
      </p:sp>
      <p:sp>
        <p:nvSpPr>
          <p:cNvPr id="4" name="Slide Number Placeholder 3"/>
          <p:cNvSpPr>
            <a:spLocks noGrp="1"/>
          </p:cNvSpPr>
          <p:nvPr>
            <p:ph type="sldNum" sz="quarter" idx="5"/>
          </p:nvPr>
        </p:nvSpPr>
        <p:spPr/>
        <p:txBody>
          <a:bodyPr/>
          <a:lstStyle/>
          <a:p>
            <a:fld id="{0950B68B-4352-40B1-9F57-DA12DBB3F638}" type="slidenum">
              <a:rPr lang="en-US" smtClean="0"/>
              <a:t>52</a:t>
            </a:fld>
            <a:endParaRPr lang="en-US"/>
          </a:p>
        </p:txBody>
      </p:sp>
    </p:spTree>
    <p:extLst>
      <p:ext uri="{BB962C8B-B14F-4D97-AF65-F5344CB8AC3E}">
        <p14:creationId xmlns:p14="http://schemas.microsoft.com/office/powerpoint/2010/main" val="2548585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55</a:t>
            </a:fld>
            <a:endParaRPr lang="en-US"/>
          </a:p>
        </p:txBody>
      </p:sp>
    </p:spTree>
    <p:extLst>
      <p:ext uri="{BB962C8B-B14F-4D97-AF65-F5344CB8AC3E}">
        <p14:creationId xmlns:p14="http://schemas.microsoft.com/office/powerpoint/2010/main" val="4267369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p:txBody>
      </p:sp>
      <p:sp>
        <p:nvSpPr>
          <p:cNvPr id="4" name="Slide Number Placeholder 3"/>
          <p:cNvSpPr>
            <a:spLocks noGrp="1"/>
          </p:cNvSpPr>
          <p:nvPr>
            <p:ph type="sldNum" sz="quarter" idx="5"/>
          </p:nvPr>
        </p:nvSpPr>
        <p:spPr/>
        <p:txBody>
          <a:bodyPr/>
          <a:lstStyle/>
          <a:p>
            <a:fld id="{63CC9EBA-D40F-4B2C-8629-D756AD22D0E0}" type="slidenum">
              <a:rPr lang="en-US" smtClean="0"/>
              <a:t>57</a:t>
            </a:fld>
            <a:endParaRPr lang="en-US"/>
          </a:p>
        </p:txBody>
      </p:sp>
    </p:spTree>
    <p:extLst>
      <p:ext uri="{BB962C8B-B14F-4D97-AF65-F5344CB8AC3E}">
        <p14:creationId xmlns:p14="http://schemas.microsoft.com/office/powerpoint/2010/main" val="2514298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https://en.wikipedia.org/wiki/Transduction_(machine_learning)</a:t>
            </a:r>
          </a:p>
          <a:p>
            <a:r>
              <a:rPr lang="en-US" dirty="0"/>
              <a:t>https://stats.stackexchange.com/questions/568821/is-there-a-good-illustrative-example-where-the-hinge-loss-svm-gives-a-higher-a</a:t>
            </a:r>
          </a:p>
          <a:p>
            <a:endParaRPr lang="en-US" dirty="0"/>
          </a:p>
          <a:p>
            <a:r>
              <a:rPr lang="en-US" dirty="0" err="1"/>
              <a:t>Vapnik</a:t>
            </a:r>
            <a:r>
              <a:rPr lang="en-US" dirty="0"/>
              <a:t> wrote this in the context of </a:t>
            </a:r>
            <a:r>
              <a:rPr lang="en-US" dirty="0" err="1"/>
              <a:t>transductive</a:t>
            </a:r>
            <a:r>
              <a:rPr lang="en-US" dirty="0"/>
              <a:t> learning, but the principle could also be applied to statistical pattern recognition tasks. If we just need to perform a hard classification, then we should aim to determine the decision boundary directly, rather than estimating the posterior probability of class membership and then threshold that at 0.5 (or some other threshold depending on the misclassification costs).</a:t>
            </a:r>
          </a:p>
          <a:p>
            <a:endParaRPr lang="en-US" dirty="0"/>
          </a:p>
          <a:p>
            <a:r>
              <a:rPr lang="en-US" dirty="0"/>
              <a:t> In principle, we </a:t>
            </a:r>
            <a:r>
              <a:rPr lang="en-US" b="1" i="1" dirty="0"/>
              <a:t>may</a:t>
            </a:r>
            <a:r>
              <a:rPr lang="en-US" dirty="0"/>
              <a:t> be able to get better </a:t>
            </a:r>
            <a:r>
              <a:rPr lang="en-US" dirty="0" err="1"/>
              <a:t>generalisation</a:t>
            </a:r>
            <a:r>
              <a:rPr lang="en-US" dirty="0"/>
              <a:t> in terms of accuracy by following this principle as it focusses on the needs of the application, and avoids modelling compromises that benefit modelling of aspects of the data that are not relevant to the application at the expense of other aspects that are.</a:t>
            </a:r>
          </a:p>
        </p:txBody>
      </p:sp>
      <p:sp>
        <p:nvSpPr>
          <p:cNvPr id="4" name="Slide Number Placeholder 3"/>
          <p:cNvSpPr>
            <a:spLocks noGrp="1"/>
          </p:cNvSpPr>
          <p:nvPr>
            <p:ph type="sldNum" sz="quarter" idx="5"/>
          </p:nvPr>
        </p:nvSpPr>
        <p:spPr/>
        <p:txBody>
          <a:bodyPr/>
          <a:lstStyle/>
          <a:p>
            <a:fld id="{63CC9EBA-D40F-4B2C-8629-D756AD22D0E0}" type="slidenum">
              <a:rPr lang="en-US" smtClean="0"/>
              <a:t>2</a:t>
            </a:fld>
            <a:endParaRPr lang="en-US"/>
          </a:p>
        </p:txBody>
      </p:sp>
    </p:spTree>
    <p:extLst>
      <p:ext uri="{BB962C8B-B14F-4D97-AF65-F5344CB8AC3E}">
        <p14:creationId xmlns:p14="http://schemas.microsoft.com/office/powerpoint/2010/main" val="427886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 will vary these two components.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58</a:t>
            </a:fld>
            <a:endParaRPr lang="en-US"/>
          </a:p>
        </p:txBody>
      </p:sp>
    </p:spTree>
    <p:extLst>
      <p:ext uri="{BB962C8B-B14F-4D97-AF65-F5344CB8AC3E}">
        <p14:creationId xmlns:p14="http://schemas.microsoft.com/office/powerpoint/2010/main" val="66752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69</a:t>
            </a:fld>
            <a:endParaRPr lang="en-US"/>
          </a:p>
        </p:txBody>
      </p:sp>
    </p:spTree>
    <p:extLst>
      <p:ext uri="{BB962C8B-B14F-4D97-AF65-F5344CB8AC3E}">
        <p14:creationId xmlns:p14="http://schemas.microsoft.com/office/powerpoint/2010/main" val="1610188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71</a:t>
            </a:fld>
            <a:endParaRPr lang="en-US"/>
          </a:p>
        </p:txBody>
      </p:sp>
    </p:spTree>
    <p:extLst>
      <p:ext uri="{BB962C8B-B14F-4D97-AF65-F5344CB8AC3E}">
        <p14:creationId xmlns:p14="http://schemas.microsoft.com/office/powerpoint/2010/main" val="2089386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W. R. Thompson. On the likelihood that one unknown probability exceeds another in view of the evidence of two samples. </a:t>
            </a:r>
            <a:r>
              <a:rPr lang="en-US" sz="1200" kern="1200" dirty="0" err="1">
                <a:solidFill>
                  <a:schemeClr val="tx1"/>
                </a:solidFill>
                <a:effectLst/>
                <a:latin typeface="+mn-lt"/>
                <a:ea typeface="+mn-ea"/>
                <a:cs typeface="+mn-cs"/>
              </a:rPr>
              <a:t>Biometrika</a:t>
            </a:r>
            <a:r>
              <a:rPr lang="en-US" sz="1200" kern="1200" dirty="0">
                <a:solidFill>
                  <a:schemeClr val="tx1"/>
                </a:solidFill>
                <a:effectLst/>
                <a:latin typeface="+mn-lt"/>
                <a:ea typeface="+mn-ea"/>
                <a:cs typeface="+mn-cs"/>
              </a:rPr>
              <a:t>, 25:285–294, 1933.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H. Robbins. Some aspects of the sequential design of experiments. Bulletin of the American Mathematical Society, 55:527–535, 1952.</a:t>
            </a:r>
          </a:p>
          <a:p>
            <a:r>
              <a:rPr lang="en-US" sz="1200" kern="1200" dirty="0">
                <a:solidFill>
                  <a:schemeClr val="tx1"/>
                </a:solidFill>
                <a:effectLst/>
                <a:latin typeface="+mn-lt"/>
                <a:ea typeface="+mn-ea"/>
                <a:cs typeface="+mn-cs"/>
              </a:rPr>
              <a:t>[3] M. </a:t>
            </a:r>
            <a:r>
              <a:rPr lang="en-US" sz="1200" kern="1200" dirty="0" err="1">
                <a:solidFill>
                  <a:schemeClr val="tx1"/>
                </a:solidFill>
                <a:effectLst/>
                <a:latin typeface="+mn-lt"/>
                <a:ea typeface="+mn-ea"/>
                <a:cs typeface="+mn-cs"/>
              </a:rPr>
              <a:t>Zelen</a:t>
            </a:r>
            <a:r>
              <a:rPr lang="en-US" sz="1200" kern="1200" dirty="0">
                <a:solidFill>
                  <a:schemeClr val="tx1"/>
                </a:solidFill>
                <a:effectLst/>
                <a:latin typeface="+mn-lt"/>
                <a:ea typeface="+mn-ea"/>
                <a:cs typeface="+mn-cs"/>
              </a:rPr>
              <a:t>. Play the winner rule and the controlled clinical trials. Journal of the American Statistical Association, 64:131–146, 1969.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 Aziz et al., 2019, "On Multi-Armed Bandit Designs for Phase I Clinical Trials",   </a:t>
            </a:r>
            <a:r>
              <a:rPr lang="en-US" sz="1200" kern="1200" dirty="0">
                <a:solidFill>
                  <a:schemeClr val="tx1"/>
                </a:solidFill>
                <a:effectLst/>
                <a:latin typeface="+mn-lt"/>
                <a:ea typeface="+mn-ea"/>
                <a:cs typeface="+mn-cs"/>
                <a:hlinkClick r:id="rId3"/>
              </a:rPr>
              <a:t>https://www.groundai.com/project/on-multi-armed-bandit-designs-for-phase-i-clinical-trials/1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D. </a:t>
            </a:r>
            <a:r>
              <a:rPr lang="en-US" sz="1200" kern="1200" dirty="0" err="1">
                <a:solidFill>
                  <a:schemeClr val="tx1"/>
                </a:solidFill>
                <a:effectLst/>
                <a:latin typeface="+mn-lt"/>
                <a:ea typeface="+mn-ea"/>
                <a:cs typeface="+mn-cs"/>
              </a:rPr>
              <a:t>Bergemann</a:t>
            </a:r>
            <a:r>
              <a:rPr lang="en-US" sz="1200" kern="1200" dirty="0">
                <a:solidFill>
                  <a:schemeClr val="tx1"/>
                </a:solidFill>
                <a:effectLst/>
                <a:latin typeface="+mn-lt"/>
                <a:ea typeface="+mn-ea"/>
                <a:cs typeface="+mn-cs"/>
              </a:rPr>
              <a:t> and J. </a:t>
            </a:r>
            <a:r>
              <a:rPr lang="en-US" sz="1200" kern="1200" dirty="0" err="1">
                <a:solidFill>
                  <a:schemeClr val="tx1"/>
                </a:solidFill>
                <a:effectLst/>
                <a:latin typeface="+mn-lt"/>
                <a:ea typeface="+mn-ea"/>
                <a:cs typeface="+mn-cs"/>
              </a:rPr>
              <a:t>Valimaki</a:t>
            </a:r>
            <a:r>
              <a:rPr lang="en-US" sz="1200" kern="1200" dirty="0">
                <a:solidFill>
                  <a:schemeClr val="tx1"/>
                </a:solidFill>
                <a:effectLst/>
                <a:latin typeface="+mn-lt"/>
                <a:ea typeface="+mn-ea"/>
                <a:cs typeface="+mn-cs"/>
              </a:rPr>
              <a:t>. Learning and strategic pricing. </a:t>
            </a:r>
            <a:r>
              <a:rPr lang="en-US" sz="1200" kern="1200" dirty="0" err="1">
                <a:solidFill>
                  <a:schemeClr val="tx1"/>
                </a:solidFill>
                <a:effectLst/>
                <a:latin typeface="+mn-lt"/>
                <a:ea typeface="+mn-ea"/>
                <a:cs typeface="+mn-cs"/>
              </a:rPr>
              <a:t>Econometrica</a:t>
            </a:r>
            <a:r>
              <a:rPr lang="en-US" sz="1200" kern="1200" dirty="0">
                <a:solidFill>
                  <a:schemeClr val="tx1"/>
                </a:solidFill>
                <a:effectLst/>
                <a:latin typeface="+mn-lt"/>
                <a:ea typeface="+mn-ea"/>
                <a:cs typeface="+mn-cs"/>
              </a:rPr>
              <a:t>, 64:1125–1149, 1996.</a:t>
            </a:r>
          </a:p>
          <a:p>
            <a:r>
              <a:rPr lang="en-US" sz="1200" kern="1200" dirty="0">
                <a:solidFill>
                  <a:schemeClr val="tx1"/>
                </a:solidFill>
                <a:effectLst/>
                <a:latin typeface="+mn-lt"/>
                <a:ea typeface="+mn-ea"/>
                <a:cs typeface="+mn-cs"/>
              </a:rPr>
              <a:t>[6] D. </a:t>
            </a:r>
            <a:r>
              <a:rPr lang="en-US" sz="1200" kern="1200" dirty="0" err="1">
                <a:solidFill>
                  <a:schemeClr val="tx1"/>
                </a:solidFill>
                <a:effectLst/>
                <a:latin typeface="+mn-lt"/>
                <a:ea typeface="+mn-ea"/>
                <a:cs typeface="+mn-cs"/>
              </a:rPr>
              <a:t>Bergemann</a:t>
            </a:r>
            <a:r>
              <a:rPr lang="en-US" sz="1200" kern="1200" dirty="0">
                <a:solidFill>
                  <a:schemeClr val="tx1"/>
                </a:solidFill>
                <a:effectLst/>
                <a:latin typeface="+mn-lt"/>
                <a:ea typeface="+mn-ea"/>
                <a:cs typeface="+mn-cs"/>
              </a:rPr>
              <a:t> and U. Hege. The financing of innovation: Learning and stopping. RAND Journal of Economics, 36 (4):719–752, 2005.</a:t>
            </a:r>
          </a:p>
          <a:p>
            <a:r>
              <a:rPr lang="en-US" sz="1200" kern="1200" dirty="0">
                <a:solidFill>
                  <a:schemeClr val="tx1"/>
                </a:solidFill>
                <a:effectLst/>
                <a:latin typeface="+mn-lt"/>
                <a:ea typeface="+mn-ea"/>
                <a:cs typeface="+mn-cs"/>
              </a:rPr>
              <a:t>[7] R. D. Kleinberg and T. Leighton. The value of knowing a demand curve: Bounds on regret for online posted-price auctions. In Proceedings of the 44th Annual IEEE Symposium on Foundations of Computer Science (FOCS), pages 594–605, 2003.</a:t>
            </a:r>
          </a:p>
          <a:p>
            <a:r>
              <a:rPr lang="en-US" sz="1200" kern="1200" dirty="0">
                <a:solidFill>
                  <a:schemeClr val="tx1"/>
                </a:solidFill>
                <a:effectLst/>
                <a:latin typeface="+mn-lt"/>
                <a:ea typeface="+mn-ea"/>
                <a:cs typeface="+mn-cs"/>
              </a:rPr>
              <a:t>[8] F. Caro and G. </a:t>
            </a:r>
            <a:r>
              <a:rPr lang="en-US" sz="1200" kern="1200" dirty="0" err="1">
                <a:solidFill>
                  <a:schemeClr val="tx1"/>
                </a:solidFill>
                <a:effectLst/>
                <a:latin typeface="+mn-lt"/>
                <a:ea typeface="+mn-ea"/>
                <a:cs typeface="+mn-cs"/>
              </a:rPr>
              <a:t>Gallien</a:t>
            </a:r>
            <a:r>
              <a:rPr lang="en-US" sz="1200" kern="1200" dirty="0">
                <a:solidFill>
                  <a:schemeClr val="tx1"/>
                </a:solidFill>
                <a:effectLst/>
                <a:latin typeface="+mn-lt"/>
                <a:ea typeface="+mn-ea"/>
                <a:cs typeface="+mn-cs"/>
              </a:rPr>
              <a:t>. Dynamic assortment with demand learning for seasonal consumer goods. Management Science, 53:276–292, 2007.</a:t>
            </a:r>
          </a:p>
          <a:p>
            <a:r>
              <a:rPr lang="en-US" sz="1200" kern="1200" dirty="0">
                <a:solidFill>
                  <a:schemeClr val="tx1"/>
                </a:solidFill>
                <a:effectLst/>
                <a:latin typeface="+mn-lt"/>
                <a:ea typeface="+mn-ea"/>
                <a:cs typeface="+mn-cs"/>
              </a:rPr>
              <a:t>[9] S. Pandey, D. Agarwal, D. </a:t>
            </a:r>
            <a:r>
              <a:rPr lang="en-US" sz="1200" kern="1200" dirty="0" err="1">
                <a:solidFill>
                  <a:schemeClr val="tx1"/>
                </a:solidFill>
                <a:effectLst/>
                <a:latin typeface="+mn-lt"/>
                <a:ea typeface="+mn-ea"/>
                <a:cs typeface="+mn-cs"/>
              </a:rPr>
              <a:t>Charkrabarti</a:t>
            </a:r>
            <a:r>
              <a:rPr lang="en-US" sz="1200" kern="1200" dirty="0">
                <a:solidFill>
                  <a:schemeClr val="tx1"/>
                </a:solidFill>
                <a:effectLst/>
                <a:latin typeface="+mn-lt"/>
                <a:ea typeface="+mn-ea"/>
                <a:cs typeface="+mn-cs"/>
              </a:rPr>
              <a:t>, and V. </a:t>
            </a:r>
            <a:r>
              <a:rPr lang="en-US" sz="1200" kern="1200" dirty="0" err="1">
                <a:solidFill>
                  <a:schemeClr val="tx1"/>
                </a:solidFill>
                <a:effectLst/>
                <a:latin typeface="+mn-lt"/>
                <a:ea typeface="+mn-ea"/>
                <a:cs typeface="+mn-cs"/>
              </a:rPr>
              <a:t>Josifovski</a:t>
            </a:r>
            <a:r>
              <a:rPr lang="en-US" sz="1200" kern="1200" dirty="0">
                <a:solidFill>
                  <a:schemeClr val="tx1"/>
                </a:solidFill>
                <a:effectLst/>
                <a:latin typeface="+mn-lt"/>
                <a:ea typeface="+mn-ea"/>
                <a:cs typeface="+mn-cs"/>
              </a:rPr>
              <a:t>. Bandits for taxonomies: A model-based approach. In SIAM International Conference on Data Mining, 2007.</a:t>
            </a:r>
          </a:p>
          <a:p>
            <a:r>
              <a:rPr lang="en-US" sz="1200" kern="1200" dirty="0">
                <a:solidFill>
                  <a:schemeClr val="tx1"/>
                </a:solidFill>
                <a:effectLst/>
                <a:latin typeface="+mn-lt"/>
                <a:ea typeface="+mn-ea"/>
                <a:cs typeface="+mn-cs"/>
              </a:rPr>
              <a:t>[10] </a:t>
            </a:r>
            <a:r>
              <a:rPr lang="en-US" dirty="0"/>
              <a:t>Lu, T., </a:t>
            </a:r>
            <a:r>
              <a:rPr lang="en-US" dirty="0" err="1"/>
              <a:t>Pál</a:t>
            </a:r>
            <a:r>
              <a:rPr lang="en-US" dirty="0"/>
              <a:t>, D., &amp; </a:t>
            </a:r>
            <a:r>
              <a:rPr lang="en-US" dirty="0" err="1"/>
              <a:t>Pál</a:t>
            </a:r>
            <a:r>
              <a:rPr lang="en-US" dirty="0"/>
              <a:t>, M. (2009). Showing relevant ads via context multi-armed bandits. In </a:t>
            </a:r>
            <a:r>
              <a:rPr lang="en-US" i="1" dirty="0"/>
              <a:t>Proceedings of AISTATS</a:t>
            </a:r>
            <a:r>
              <a:rPr lang="en-US" dirty="0"/>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[11] Microsoft Research, 2017, "Contextual bandit breakthrough enables deeper personalization", </a:t>
            </a:r>
            <a:r>
              <a:rPr lang="en-US" sz="1200" kern="1200" dirty="0">
                <a:solidFill>
                  <a:schemeClr val="tx1"/>
                </a:solidFill>
                <a:effectLst/>
                <a:latin typeface="+mn-lt"/>
                <a:ea typeface="+mn-ea"/>
                <a:cs typeface="+mn-cs"/>
                <a:hlinkClick r:id="rId4"/>
              </a:rPr>
              <a:t>https://www.microsoft.com/en-us/research/blog/contextual-bandit-breakthrough-enables-deeper-personalization/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[12] B. </a:t>
            </a:r>
            <a:r>
              <a:rPr lang="en-US" sz="1200" kern="1200" dirty="0" err="1">
                <a:solidFill>
                  <a:schemeClr val="tx1"/>
                </a:solidFill>
                <a:effectLst/>
                <a:latin typeface="+mn-lt"/>
                <a:ea typeface="+mn-ea"/>
                <a:cs typeface="+mn-cs"/>
              </a:rPr>
              <a:t>Awerbuch</a:t>
            </a:r>
            <a:r>
              <a:rPr lang="en-US" sz="1200" kern="1200" dirty="0">
                <a:solidFill>
                  <a:schemeClr val="tx1"/>
                </a:solidFill>
                <a:effectLst/>
                <a:latin typeface="+mn-lt"/>
                <a:ea typeface="+mn-ea"/>
                <a:cs typeface="+mn-cs"/>
              </a:rPr>
              <a:t> and R. D. Kleinberg. Adaptive routing with end-to-end feedback: distributed learning and geometric approaches. In Proceedings of the 36th ACM Symposium on Theory of Computing (STOC), pages 45–53, 2004.</a:t>
            </a:r>
          </a:p>
          <a:p>
            <a:r>
              <a:rPr lang="en-US" sz="1200" b="0" i="0" kern="1200" dirty="0">
                <a:solidFill>
                  <a:schemeClr val="tx1"/>
                </a:solidFill>
                <a:effectLst/>
                <a:latin typeface="+mn-lt"/>
                <a:ea typeface="+mn-ea"/>
                <a:cs typeface="+mn-cs"/>
              </a:rPr>
              <a:t>[13] </a:t>
            </a:r>
            <a:r>
              <a:rPr lang="en-US" sz="1200" b="0" i="0" kern="1200" dirty="0" err="1">
                <a:solidFill>
                  <a:schemeClr val="tx1"/>
                </a:solidFill>
                <a:effectLst/>
                <a:latin typeface="+mn-lt"/>
                <a:ea typeface="+mn-ea"/>
                <a:cs typeface="+mn-cs"/>
              </a:rPr>
              <a:t>Carrascosa</a:t>
            </a:r>
            <a:r>
              <a:rPr lang="en-US" sz="1200" b="0" i="0" kern="1200" dirty="0">
                <a:solidFill>
                  <a:schemeClr val="tx1"/>
                </a:solidFill>
                <a:effectLst/>
                <a:latin typeface="+mn-lt"/>
                <a:ea typeface="+mn-ea"/>
                <a:cs typeface="+mn-cs"/>
              </a:rPr>
              <a:t>, M., &amp; </a:t>
            </a:r>
            <a:r>
              <a:rPr lang="en-US" sz="1200" b="0" i="0" kern="1200" dirty="0" err="1">
                <a:solidFill>
                  <a:schemeClr val="tx1"/>
                </a:solidFill>
                <a:effectLst/>
                <a:latin typeface="+mn-lt"/>
                <a:ea typeface="+mn-ea"/>
                <a:cs typeface="+mn-cs"/>
              </a:rPr>
              <a:t>Bellalta</a:t>
            </a:r>
            <a:r>
              <a:rPr lang="en-US" sz="1200" b="0" i="0" kern="1200" dirty="0">
                <a:solidFill>
                  <a:schemeClr val="tx1"/>
                </a:solidFill>
                <a:effectLst/>
                <a:latin typeface="+mn-lt"/>
                <a:ea typeface="+mn-ea"/>
                <a:cs typeface="+mn-cs"/>
              </a:rPr>
              <a:t>, B. (2019). Decentralized AP selection using Multi-Armed Bandits: Opportunistic {\epsilon}-Greedy with Stickiness. </a:t>
            </a:r>
            <a:r>
              <a:rPr lang="en-US" sz="1200" b="0" i="1" kern="1200" dirty="0" err="1">
                <a:solidFill>
                  <a:schemeClr val="tx1"/>
                </a:solidFill>
                <a:effectLst/>
                <a:latin typeface="+mn-lt"/>
                <a:ea typeface="+mn-ea"/>
                <a:cs typeface="+mn-cs"/>
              </a:rPr>
              <a:t>arXiv</a:t>
            </a:r>
            <a:r>
              <a:rPr lang="en-US" sz="1200" b="0" i="1" kern="1200" dirty="0">
                <a:solidFill>
                  <a:schemeClr val="tx1"/>
                </a:solidFill>
                <a:effectLst/>
                <a:latin typeface="+mn-lt"/>
                <a:ea typeface="+mn-ea"/>
                <a:cs typeface="+mn-cs"/>
              </a:rPr>
              <a:t> preprint arXiv:1903.00281</a:t>
            </a:r>
            <a:r>
              <a:rPr lang="en-US" sz="1200" b="0" i="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3</a:t>
            </a:fld>
            <a:endParaRPr lang="en-US"/>
          </a:p>
        </p:txBody>
      </p:sp>
    </p:spTree>
    <p:extLst>
      <p:ext uri="{BB962C8B-B14F-4D97-AF65-F5344CB8AC3E}">
        <p14:creationId xmlns:p14="http://schemas.microsoft.com/office/powerpoint/2010/main" val="422588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hlinkClick r:id="rId3"/>
              </a:rPr>
              <a:t>https://www.microsoft.com/en-us/research/blog/exploring-the-fundamentals-of-multi-armed-bandits/</a:t>
            </a:r>
            <a:r>
              <a:rPr lang="en-US" dirty="0"/>
              <a:t> </a:t>
            </a:r>
          </a:p>
        </p:txBody>
      </p:sp>
      <p:sp>
        <p:nvSpPr>
          <p:cNvPr id="4" name="Slide Number Placeholder 3"/>
          <p:cNvSpPr>
            <a:spLocks noGrp="1"/>
          </p:cNvSpPr>
          <p:nvPr>
            <p:ph type="sldNum" sz="quarter" idx="5"/>
          </p:nvPr>
        </p:nvSpPr>
        <p:spPr/>
        <p:txBody>
          <a:bodyPr/>
          <a:lstStyle/>
          <a:p>
            <a:fld id="{63CC9EBA-D40F-4B2C-8629-D756AD22D0E0}" type="slidenum">
              <a:rPr lang="en-US" smtClean="0"/>
              <a:t>4</a:t>
            </a:fld>
            <a:endParaRPr lang="en-US"/>
          </a:p>
        </p:txBody>
      </p:sp>
    </p:spTree>
    <p:extLst>
      <p:ext uri="{BB962C8B-B14F-4D97-AF65-F5344CB8AC3E}">
        <p14:creationId xmlns:p14="http://schemas.microsoft.com/office/powerpoint/2010/main" val="1933397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9</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10</a:t>
            </a:fld>
            <a:endParaRPr lang="en-US"/>
          </a:p>
        </p:txBody>
      </p:sp>
    </p:spTree>
    <p:extLst>
      <p:ext uri="{BB962C8B-B14F-4D97-AF65-F5344CB8AC3E}">
        <p14:creationId xmlns:p14="http://schemas.microsoft.com/office/powerpoint/2010/main" val="348161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alibri" panose="020F0502020204030204" pitchFamily="34" charset="0"/>
              </a:rPr>
              <a:t>[Silver 2015] https://www.davidsilver.uk/wp-content/uploads/2020/03/XX.pdf</a:t>
            </a:r>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13</a:t>
            </a:fld>
            <a:endParaRPr lang="en-US"/>
          </a:p>
        </p:txBody>
      </p:sp>
    </p:spTree>
    <p:extLst>
      <p:ext uri="{BB962C8B-B14F-4D97-AF65-F5344CB8AC3E}">
        <p14:creationId xmlns:p14="http://schemas.microsoft.com/office/powerpoint/2010/main" val="343769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panose="020F0502020204030204" pitchFamily="34" charset="0"/>
              </a:rPr>
              <a:t>[Silver 2015] https://www.davidsilver.uk/wp-content/uploads/2020/03/XX.pdf</a:t>
            </a:r>
            <a:endParaRPr lang="en-US" sz="1200" dirty="0"/>
          </a:p>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15</a:t>
            </a:fld>
            <a:endParaRPr lang="en-US"/>
          </a:p>
        </p:txBody>
      </p:sp>
    </p:spTree>
    <p:extLst>
      <p:ext uri="{BB962C8B-B14F-4D97-AF65-F5344CB8AC3E}">
        <p14:creationId xmlns:p14="http://schemas.microsoft.com/office/powerpoint/2010/main" val="818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16</a:t>
            </a:fld>
            <a:endParaRPr lang="en-US"/>
          </a:p>
        </p:txBody>
      </p:sp>
    </p:spTree>
    <p:extLst>
      <p:ext uri="{BB962C8B-B14F-4D97-AF65-F5344CB8AC3E}">
        <p14:creationId xmlns:p14="http://schemas.microsoft.com/office/powerpoint/2010/main" val="2553144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7287776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8913608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5924853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833836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6676941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Picture X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3701915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50333890"/>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157306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10/19/2022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976681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10/19/2022</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4116522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2319793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417018366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31188013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8374534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5321803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2544391"/>
      </p:ext>
    </p:extLst>
  </p:cSld>
  <p:clrMapOvr>
    <a:masterClrMapping/>
  </p:clrMapOvr>
  <p:transition spd="slow">
    <p:wipe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1902032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10/19/2022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028656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10/19/2022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0512276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10/19/2022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794975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046765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5373771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93757013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7204940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58856514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1322763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69970316"/>
      </p:ext>
    </p:extLst>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D9056D4C-34C4-4B6E-9840-2166E4C8C89A}"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0281726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D9056D4C-34C4-4B6E-9840-2166E4C8C89A}" type="datetimeFigureOut">
              <a:rPr lang="en-US" smtClean="0"/>
              <a:t>10/19/2022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3027979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D830-3D77-4832-9334-6E0E764C90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6182E0-898C-46D0-AC6C-51C72B673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9C4E3D-982B-49CC-BB95-3BE5721A2743}"/>
              </a:ext>
            </a:extLst>
          </p:cNvPr>
          <p:cNvSpPr>
            <a:spLocks noGrp="1"/>
          </p:cNvSpPr>
          <p:nvPr>
            <p:ph type="dt" sz="half" idx="10"/>
          </p:nvPr>
        </p:nvSpPr>
        <p:spPr/>
        <p:txBody>
          <a:bodyPr/>
          <a:lstStyle/>
          <a:p>
            <a:fld id="{D9056D4C-34C4-4B6E-9840-2166E4C8C89A}" type="datetimeFigureOut">
              <a:rPr lang="en-US" smtClean="0"/>
              <a:t>10/19/2022</a:t>
            </a:fld>
            <a:endParaRPr lang="en-US"/>
          </a:p>
        </p:txBody>
      </p:sp>
      <p:sp>
        <p:nvSpPr>
          <p:cNvPr id="5" name="Footer Placeholder 4">
            <a:extLst>
              <a:ext uri="{FF2B5EF4-FFF2-40B4-BE49-F238E27FC236}">
                <a16:creationId xmlns:a16="http://schemas.microsoft.com/office/drawing/2014/main" id="{9B7A5607-59D8-458D-9343-83B445DC7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342DC-9D6C-432F-9C5B-62BDF72B7B15}"/>
              </a:ext>
            </a:extLst>
          </p:cNvPr>
          <p:cNvSpPr>
            <a:spLocks noGrp="1"/>
          </p:cNvSpPr>
          <p:nvPr>
            <p:ph type="sldNum" sz="quarter" idx="12"/>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1306686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9843117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1837946884"/>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22894025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D9056D4C-34C4-4B6E-9840-2166E4C8C89A}" type="datetimeFigureOut">
              <a:rPr lang="en-US" smtClean="0"/>
              <a:t>10/19/2022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7647499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D9056D4C-34C4-4B6E-9840-2166E4C8C89A}" type="datetimeFigureOut">
              <a:rPr lang="en-US" smtClean="0"/>
              <a:t>10/19/2022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52734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D9056D4C-34C4-4B6E-9840-2166E4C8C89A}" type="datetimeFigureOut">
              <a:rPr lang="en-US" smtClean="0"/>
              <a:t>10/19/2022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1915DC07-6425-4740-9695-FB9F2ED48CC1}" type="slidenum">
              <a:rPr lang="en-US" smtClean="0"/>
              <a:t>‹#›</a:t>
            </a:fld>
            <a:endParaRPr lang="en-US"/>
          </a:p>
        </p:txBody>
      </p:sp>
    </p:spTree>
    <p:extLst>
      <p:ext uri="{BB962C8B-B14F-4D97-AF65-F5344CB8AC3E}">
        <p14:creationId xmlns:p14="http://schemas.microsoft.com/office/powerpoint/2010/main" val="23493026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10/19/2022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21097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D9056D4C-34C4-4B6E-9840-2166E4C8C89A}" type="datetimeFigureOut">
              <a:rPr lang="en-US" smtClean="0"/>
              <a:t>10/19/2022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1915DC07-6425-4740-9695-FB9F2ED48CC1}"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79774986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 Id="rId5" Type="http://schemas.openxmlformats.org/officeDocument/2006/relationships/hyperlink" Target="mailto:he.xu@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hyperlink" Target="https://banditalgs.com/2016/10/01/adversarial-bandits/" TargetMode="Externa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jlcbEZTgisQ&amp;pbjreload=10" TargetMode="External"/><Relationship Id="rId3" Type="http://schemas.openxmlformats.org/officeDocument/2006/relationships/hyperlink" Target="https://www.youtube.com/watch?v=7F0jPUyb7m4&amp;pbjreload=10" TargetMode="External"/><Relationship Id="rId7" Type="http://schemas.openxmlformats.org/officeDocument/2006/relationships/hyperlink" Target="https://www.youtube.com/watch?v=Qy-vum3GH-s&amp;pbjreload=10" TargetMode="External"/><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hyperlink" Target="https://www.youtube.com/watch?v=NyyLr6F4bkI&amp;pbjreload=10" TargetMode="External"/><Relationship Id="rId5" Type="http://schemas.openxmlformats.org/officeDocument/2006/relationships/hyperlink" Target="https://www.youtube.com/watch?v=xN11-epRuSU&amp;pbjreload=10" TargetMode="External"/><Relationship Id="rId10" Type="http://schemas.openxmlformats.org/officeDocument/2006/relationships/hyperlink" Target="https://www.youtube.com/watch?v=vz3D36VXefI&amp;list=PLE6Wd9FR--EdyJ5lbFl8UuGjecvVw66F6&amp;index=10" TargetMode="External"/><Relationship Id="rId4" Type="http://schemas.openxmlformats.org/officeDocument/2006/relationships/hyperlink" Target="https://www.youtube.com/watch?v=sGuiWX07sKw&amp;pbjreload=10" TargetMode="External"/><Relationship Id="rId9" Type="http://schemas.openxmlformats.org/officeDocument/2006/relationships/hyperlink" Target="https://www.youtube.com/watch?v=rETmf4NnlPM&amp;list=PL__ycckD1ec_yNMjDl-Lq4-1ZqHcXqgm7&amp;index=128&amp;pbjreload=10"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richsutton.com/" TargetMode="External"/><Relationship Id="rId7" Type="http://schemas.openxmlformats.org/officeDocument/2006/relationships/hyperlink" Target="https://www.deepmind.com/learning-resources/reinforcement-learning-lecture-series-2021" TargetMode="External"/><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hyperlink" Target="https://www.youtube.com/watch?v=nnxHlg-2WgA&amp;list=PLqYmG7hTraZBKeNJ-JE_eyJHZ7XgBoAyb&amp;index=4" TargetMode="External"/><Relationship Id="rId5" Type="http://schemas.openxmlformats.org/officeDocument/2006/relationships/hyperlink" Target="https://www.davidsilver.uk/wp-content/uploads/2020/03/MC-TD.pdf" TargetMode="External"/><Relationship Id="rId10" Type="http://schemas.openxmlformats.org/officeDocument/2006/relationships/image" Target="../media/image22.jpeg"/><Relationship Id="rId4" Type="http://schemas.openxmlformats.org/officeDocument/2006/relationships/hyperlink" Target="https://sites.ualberta.ca/~szepesva/rlbook.html" TargetMode="External"/><Relationship Id="rId9"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160.png"/><Relationship Id="rId3" Type="http://schemas.openxmlformats.org/officeDocument/2006/relationships/image" Target="../media/image6.png"/><Relationship Id="rId7" Type="http://schemas.openxmlformats.org/officeDocument/2006/relationships/image" Target="../media/image1011.png"/><Relationship Id="rId12" Type="http://schemas.openxmlformats.org/officeDocument/2006/relationships/image" Target="../media/image157.png"/><Relationship Id="rId2" Type="http://schemas.openxmlformats.org/officeDocument/2006/relationships/image" Target="../media/image510.png"/><Relationship Id="rId16" Type="http://schemas.openxmlformats.org/officeDocument/2006/relationships/image" Target="../media/image191.png"/><Relationship Id="rId1" Type="http://schemas.openxmlformats.org/officeDocument/2006/relationships/slideLayout" Target="../slideLayouts/slideLayout35.xml"/><Relationship Id="rId6" Type="http://schemas.openxmlformats.org/officeDocument/2006/relationships/image" Target="../media/image910.png"/><Relationship Id="rId11" Type="http://schemas.openxmlformats.org/officeDocument/2006/relationships/image" Target="../media/image1410.png"/><Relationship Id="rId5" Type="http://schemas.openxmlformats.org/officeDocument/2006/relationships/image" Target="../media/image811.png"/><Relationship Id="rId15" Type="http://schemas.openxmlformats.org/officeDocument/2006/relationships/image" Target="../media/image181.png"/><Relationship Id="rId10" Type="http://schemas.openxmlformats.org/officeDocument/2006/relationships/image" Target="../media/image1310.png"/><Relationship Id="rId4" Type="http://schemas.openxmlformats.org/officeDocument/2006/relationships/image" Target="../media/image710.png"/><Relationship Id="rId9" Type="http://schemas.openxmlformats.org/officeDocument/2006/relationships/image" Target="../media/image1211.png"/><Relationship Id="rId14" Type="http://schemas.openxmlformats.org/officeDocument/2006/relationships/image" Target="../media/image17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11.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2.png"/><Relationship Id="rId1" Type="http://schemas.openxmlformats.org/officeDocument/2006/relationships/slideLayout" Target="../slideLayouts/slideLayout35.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7" Type="http://schemas.openxmlformats.org/officeDocument/2006/relationships/image" Target="../media/image301.png"/><Relationship Id="rId2" Type="http://schemas.openxmlformats.org/officeDocument/2006/relationships/image" Target="../media/image251.png"/><Relationship Id="rId16" Type="http://schemas.openxmlformats.org/officeDocument/2006/relationships/image" Target="../media/image39.png"/><Relationship Id="rId29" Type="http://schemas.openxmlformats.org/officeDocument/2006/relationships/image" Target="../media/image52.png"/><Relationship Id="rId1" Type="http://schemas.openxmlformats.org/officeDocument/2006/relationships/slideLayout" Target="../slideLayouts/slideLayout35.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8" Type="http://schemas.openxmlformats.org/officeDocument/2006/relationships/image" Target="../media/image31.png"/><Relationship Id="rId3" Type="http://schemas.openxmlformats.org/officeDocument/2006/relationships/image" Target="../media/image26.png"/><Relationship Id="rId12" Type="http://schemas.openxmlformats.org/officeDocument/2006/relationships/image" Target="../media/image35.png"/><Relationship Id="rId17" Type="http://schemas.openxmlformats.org/officeDocument/2006/relationships/image" Target="../media/image40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20" Type="http://schemas.openxmlformats.org/officeDocument/2006/relationships/image" Target="../media/image43.png"/><Relationship Id="rId41"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5.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richsutton.com/" TargetMode="External"/><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hyperlink" Target="https://tor-lattimore.com/downloads/book/book.pdf" TargetMode="External"/><Relationship Id="rId5" Type="http://schemas.openxmlformats.org/officeDocument/2006/relationships/hyperlink" Target="https://web.stanford.edu/~bvr/pubs/TS_Tutorial.pdf" TargetMode="External"/><Relationship Id="rId10" Type="http://schemas.openxmlformats.org/officeDocument/2006/relationships/image" Target="../media/image6.jpeg"/><Relationship Id="rId4" Type="http://schemas.openxmlformats.org/officeDocument/2006/relationships/hyperlink" Target="https://arxiv.org/abs/1904.07272" TargetMode="External"/><Relationship Id="rId9" Type="http://schemas.openxmlformats.org/officeDocument/2006/relationships/image" Target="../media/image5.jpg"/></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7" Type="http://schemas.openxmlformats.org/officeDocument/2006/relationships/image" Target="../media/image85.png"/><Relationship Id="rId2" Type="http://schemas.openxmlformats.org/officeDocument/2006/relationships/image" Target="../media/image73.png"/><Relationship Id="rId16" Type="http://schemas.openxmlformats.org/officeDocument/2006/relationships/image" Target="../media/image83.png"/><Relationship Id="rId1" Type="http://schemas.openxmlformats.org/officeDocument/2006/relationships/slideLayout" Target="../slideLayouts/slideLayout35.xml"/><Relationship Id="rId6" Type="http://schemas.openxmlformats.org/officeDocument/2006/relationships/image" Target="../media/image77.png"/><Relationship Id="rId5" Type="http://schemas.openxmlformats.org/officeDocument/2006/relationships/image" Target="../media/image76.png"/><Relationship Id="rId15"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290.png"/><Relationship Id="rId2" Type="http://schemas.openxmlformats.org/officeDocument/2006/relationships/image" Target="../media/image170.png"/><Relationship Id="rId16" Type="http://schemas.openxmlformats.org/officeDocument/2006/relationships/image" Target="../media/image320.png"/><Relationship Id="rId1" Type="http://schemas.openxmlformats.org/officeDocument/2006/relationships/slideLayout" Target="../slideLayouts/slideLayout35.xml"/><Relationship Id="rId6" Type="http://schemas.openxmlformats.org/officeDocument/2006/relationships/image" Target="../media/image210.png"/><Relationship Id="rId11" Type="http://schemas.openxmlformats.org/officeDocument/2006/relationships/image" Target="../media/image260.png"/><Relationship Id="rId5" Type="http://schemas.openxmlformats.org/officeDocument/2006/relationships/image" Target="../media/image200.png"/><Relationship Id="rId15" Type="http://schemas.openxmlformats.org/officeDocument/2006/relationships/image" Target="../media/image87.png"/><Relationship Id="rId10" Type="http://schemas.openxmlformats.org/officeDocument/2006/relationships/image" Target="../media/image250.png"/><Relationship Id="rId4" Type="http://schemas.openxmlformats.org/officeDocument/2006/relationships/image" Target="../media/image190.png"/><Relationship Id="rId9" Type="http://schemas.openxmlformats.org/officeDocument/2006/relationships/image" Target="../media/image240.png"/><Relationship Id="rId14"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0.png"/><Relationship Id="rId7" Type="http://schemas.openxmlformats.org/officeDocument/2006/relationships/image" Target="../media/image91.png"/><Relationship Id="rId2" Type="http://schemas.openxmlformats.org/officeDocument/2006/relationships/image" Target="../media/image860.png"/><Relationship Id="rId1" Type="http://schemas.openxmlformats.org/officeDocument/2006/relationships/slideLayout" Target="../slideLayouts/slideLayout35.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35.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00.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010.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10.png"/><Relationship Id="rId1" Type="http://schemas.openxmlformats.org/officeDocument/2006/relationships/slideLayout" Target="../slideLayouts/slideLayout35.xml"/><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5.xml"/><Relationship Id="rId5" Type="http://schemas.openxmlformats.org/officeDocument/2006/relationships/image" Target="../media/image113.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17.png"/><Relationship Id="rId1" Type="http://schemas.openxmlformats.org/officeDocument/2006/relationships/slideLayout" Target="../slideLayouts/slideLayout35.xml"/><Relationship Id="rId5" Type="http://schemas.openxmlformats.org/officeDocument/2006/relationships/image" Target="../media/image120.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3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3.png"/><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5.xml"/><Relationship Id="rId5" Type="http://schemas.openxmlformats.org/officeDocument/2006/relationships/image" Target="../media/image135.png"/><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8" Type="http://schemas.openxmlformats.org/officeDocument/2006/relationships/hyperlink" Target="https://cs.uwaterloo.ca/~ppoupart/teaching/cs885-spring20/schedule.html" TargetMode="External"/><Relationship Id="rId3" Type="http://schemas.openxmlformats.org/officeDocument/2006/relationships/hyperlink" Target="https://www.youtube.com/watch?v=2pWv7GOvuf0" TargetMode="External"/><Relationship Id="rId7" Type="http://schemas.openxmlformats.org/officeDocument/2006/relationships/hyperlink" Target="https://www.youtube.com/watch?v=yOWBb0mqENw&amp;list=PLdAoL1zKcqTXFJniO3Tqqn6xMBBL07EDc&amp;index=2&amp;pbjreload=10" TargetMode="External"/><Relationship Id="rId12" Type="http://schemas.openxmlformats.org/officeDocument/2006/relationships/hyperlink" Target="https://www.cs.ox.ac.uk/people/nando.defreitas/machinelearning/" TargetMode="External"/><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hyperlink" Target="https://www.youtube.com/playlist?list=PLwRJQ4m4UJjNymuBM9RdmB3Z9N5-0IlY0" TargetMode="External"/><Relationship Id="rId11" Type="http://schemas.openxmlformats.org/officeDocument/2006/relationships/hyperlink" Target="https://www.youtube.com/watch?v=dV80NAlEins" TargetMode="External"/><Relationship Id="rId5" Type="http://schemas.openxmlformats.org/officeDocument/2006/relationships/hyperlink" Target="https://www.deepmind.com/learning-resources/reinforcement-learning-lecture-series-2021" TargetMode="External"/><Relationship Id="rId10" Type="http://schemas.openxmlformats.org/officeDocument/2006/relationships/hyperlink" Target="https://www.youtube.com/watch?v=kUiR0RLmGCo" TargetMode="External"/><Relationship Id="rId4" Type="http://schemas.openxmlformats.org/officeDocument/2006/relationships/hyperlink" Target="https://www.davidsilver.uk/teaching/" TargetMode="External"/><Relationship Id="rId9" Type="http://schemas.openxmlformats.org/officeDocument/2006/relationships/hyperlink" Target="https://www.youtube.com/watch?v=rETmf4NnlPM&amp;list=PL__ycckD1ec_yNMjDl-Lq4-1ZqHcXqgm7&amp;index=128&amp;pbjreload=1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2363"/>
            <a:ext cx="9144000" cy="4066164"/>
          </a:xfrm>
        </p:spPr>
        <p:txBody>
          <a:bodyPr>
            <a:normAutofit fontScale="90000"/>
          </a:bodyPr>
          <a:lstStyle/>
          <a:p>
            <a:r>
              <a:rPr lang="en-US" altLang="x-none" sz="1800" dirty="0">
                <a:ea typeface="ＭＳ Ｐゴシック" charset="-128"/>
              </a:rPr>
              <a:t>Summer Term 22</a:t>
            </a:r>
            <a:br>
              <a:rPr lang="en-US" altLang="x-none" sz="1800" dirty="0">
                <a:ea typeface="ＭＳ Ｐゴシック" charset="-128"/>
              </a:rPr>
            </a:br>
            <a:r>
              <a:rPr lang="en-US" sz="3600" b="1" dirty="0"/>
              <a:t>Multi-Agent Reinforcement Learning for Self-Adaptive Systems</a:t>
            </a:r>
            <a:br>
              <a:rPr lang="en-US" sz="3600" b="1" dirty="0"/>
            </a:br>
            <a:br>
              <a:rPr lang="en-US" altLang="x-none" sz="4000" b="1" dirty="0">
                <a:ea typeface="ＭＳ Ｐゴシック" charset="-128"/>
              </a:rPr>
            </a:br>
            <a:r>
              <a:rPr lang="en-US" sz="3600" b="1" dirty="0"/>
              <a:t>Lecture-2: </a:t>
            </a:r>
            <a:r>
              <a:rPr lang="en-US" sz="3600" dirty="0"/>
              <a:t>Introduction to Reinforcement Learning Model-Free Methods</a:t>
            </a:r>
            <a:br>
              <a:rPr lang="en-US" altLang="x-none" sz="4000" b="1" dirty="0">
                <a:ea typeface="ＭＳ Ｐゴシック" charset="-128"/>
              </a:rPr>
            </a:br>
            <a:endParaRPr lang="en-US" altLang="x-none" b="1" dirty="0">
              <a:ea typeface="ＭＳ Ｐゴシック" charset="-128"/>
            </a:endParaRPr>
          </a:p>
        </p:txBody>
      </p:sp>
      <p:sp>
        <p:nvSpPr>
          <p:cNvPr id="27650" name="Rectangle 3"/>
          <p:cNvSpPr>
            <a:spLocks noGrp="1" noChangeArrowheads="1"/>
          </p:cNvSpPr>
          <p:nvPr>
            <p:ph type="subTitle" idx="1"/>
          </p:nvPr>
        </p:nvSpPr>
        <p:spPr>
          <a:xfrm>
            <a:off x="3090455" y="5421529"/>
            <a:ext cx="7515022" cy="1124744"/>
          </a:xfrm>
        </p:spPr>
        <p:txBody>
          <a:bodyPr>
            <a:normAutofit fontScale="25000" lnSpcReduction="20000"/>
          </a:bodyPr>
          <a:lstStyle/>
          <a:p>
            <a:r>
              <a:rPr lang="en-US" altLang="x-none" sz="6400" dirty="0">
                <a:ea typeface="ＭＳ Ｐゴシック" charset="-128"/>
              </a:rPr>
              <a:t>Prof. Dr. Holger Giese (</a:t>
            </a:r>
            <a:r>
              <a:rPr lang="en-US" altLang="x-none" sz="6400" dirty="0">
                <a:ea typeface="ＭＳ Ｐゴシック" charset="-128"/>
                <a:hlinkClick r:id="rId3"/>
              </a:rPr>
              <a:t>holger.giese@hpi.uni-potsdam.de)</a:t>
            </a:r>
            <a:r>
              <a:rPr lang="en-US" altLang="x-none" sz="6400" dirty="0">
                <a:ea typeface="ＭＳ Ｐゴシック" charset="-128"/>
              </a:rPr>
              <a:t> </a:t>
            </a:r>
          </a:p>
          <a:p>
            <a:r>
              <a:rPr lang="en-US" altLang="x-none" sz="6400" dirty="0">
                <a:ea typeface="ＭＳ Ｐゴシック" charset="-128"/>
              </a:rPr>
              <a:t>Christian Medeiros Adriano (</a:t>
            </a:r>
            <a:r>
              <a:rPr lang="en-US" altLang="x-none" sz="6400" dirty="0">
                <a:ea typeface="ＭＳ Ｐゴシック" charset="-128"/>
                <a:hlinkClick r:id="rId4"/>
              </a:rPr>
              <a:t>christian.adriano@hpi.de</a:t>
            </a:r>
            <a:r>
              <a:rPr lang="en-US" altLang="x-none" sz="6400" dirty="0">
                <a:ea typeface="ＭＳ Ｐゴシック" charset="-128"/>
              </a:rPr>
              <a:t>) - </a:t>
            </a:r>
            <a:r>
              <a:rPr lang="en-US" altLang="x-none" sz="6400" b="1" dirty="0">
                <a:ea typeface="ＭＳ Ｐゴシック" charset="-128"/>
              </a:rPr>
              <a:t>“Chris”</a:t>
            </a:r>
            <a:endParaRPr lang="en-US" altLang="x-none" sz="6400" dirty="0">
              <a:ea typeface="ＭＳ Ｐゴシック" charset="-128"/>
            </a:endParaRPr>
          </a:p>
          <a:p>
            <a:r>
              <a:rPr lang="en-US" altLang="x-none" sz="6400" dirty="0">
                <a:ea typeface="ＭＳ Ｐゴシック" charset="-128"/>
              </a:rPr>
              <a:t> He Xu (</a:t>
            </a:r>
            <a:r>
              <a:rPr lang="en-US" altLang="x-none" sz="6400" dirty="0">
                <a:ea typeface="ＭＳ Ｐゴシック" charset="-128"/>
                <a:hlinkClick r:id="rId5"/>
              </a:rPr>
              <a:t>he.xu@hpi.de</a:t>
            </a:r>
            <a:r>
              <a:rPr lang="en-US" altLang="x-none" sz="6400" dirty="0">
                <a:ea typeface="ＭＳ Ｐゴシック" charset="-128"/>
              </a:rPr>
              <a:t>)</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BD95-5579-48F9-9822-CC164FB8D57F}"/>
              </a:ext>
            </a:extLst>
          </p:cNvPr>
          <p:cNvSpPr>
            <a:spLocks noGrp="1"/>
          </p:cNvSpPr>
          <p:nvPr>
            <p:ph type="title"/>
          </p:nvPr>
        </p:nvSpPr>
        <p:spPr/>
        <p:txBody>
          <a:bodyPr/>
          <a:lstStyle/>
          <a:p>
            <a:r>
              <a:rPr lang="pt-BR" dirty="0"/>
              <a:t>Solution Formalization - Regret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0CAEE8-53A2-4DA2-B4F8-A96A3F2D0A51}"/>
                  </a:ext>
                </a:extLst>
              </p:cNvPr>
              <p:cNvSpPr>
                <a:spLocks noGrp="1"/>
              </p:cNvSpPr>
              <p:nvPr>
                <p:ph idx="1"/>
              </p:nvPr>
            </p:nvSpPr>
            <p:spPr>
              <a:xfrm>
                <a:off x="478369" y="1213307"/>
                <a:ext cx="11473384" cy="5500692"/>
              </a:xfrm>
            </p:spPr>
            <p:txBody>
              <a:bodyPr>
                <a:normAutofit/>
              </a:bodyPr>
              <a:lstStyle/>
              <a:p>
                <a:pPr marL="0" indent="0">
                  <a:buNone/>
                </a:pPr>
                <a:r>
                  <a:rPr lang="pt-BR" sz="2400" dirty="0"/>
                  <a:t>Regret = how much I lost in a step by not taking the optimal action</a:t>
                </a:r>
              </a:p>
              <a:p>
                <a:pPr marL="0" indent="0">
                  <a:buNone/>
                </a:pPr>
                <a:endParaRPr lang="pt-BR" sz="2400" dirty="0"/>
              </a:p>
              <a:p>
                <a:pPr marL="0" indent="0">
                  <a:buNone/>
                </a:pPr>
                <a:r>
                  <a:rPr lang="pt-BR" sz="2400" dirty="0"/>
                  <a:t>The value of an action </a:t>
                </a:r>
                <a14:m>
                  <m:oMath xmlns:m="http://schemas.openxmlformats.org/officeDocument/2006/math">
                    <m:r>
                      <a:rPr lang="pt-BR" sz="2400" b="0" i="1" smtClean="0">
                        <a:latin typeface="Cambria Math" panose="02040503050406030204" pitchFamily="18" charset="0"/>
                      </a:rPr>
                      <m:t>𝑞</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𝑎</m:t>
                        </m:r>
                      </m:e>
                    </m:d>
                    <m:r>
                      <a:rPr lang="en-US" sz="2400" i="1" smtClean="0">
                        <a:latin typeface="Cambria Math" panose="02040503050406030204" pitchFamily="18" charset="0"/>
                      </a:rPr>
                      <m:t>=</m:t>
                    </m:r>
                    <m:r>
                      <a:rPr lang="pt-BR"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𝑅</m:t>
                        </m:r>
                      </m:e>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𝑎</m:t>
                        </m:r>
                      </m:e>
                    </m:d>
                  </m:oMath>
                </a14:m>
                <a:endParaRPr lang="en-US" sz="2400" b="0" dirty="0"/>
              </a:p>
              <a:p>
                <a:endParaRPr lang="en-US" sz="2400" b="0" dirty="0"/>
              </a:p>
              <a:p>
                <a:pPr marL="0" indent="0">
                  <a:buNone/>
                </a:pPr>
                <a:r>
                  <a:rPr lang="en-US" sz="2400" b="0" dirty="0"/>
                  <a:t>The optimal value </a:t>
                </a:r>
                <a:r>
                  <a:rPr lang="en-US" sz="2400" dirty="0"/>
                  <a:t> </a:t>
                </a:r>
                <a14:m>
                  <m:oMath xmlns:m="http://schemas.openxmlformats.org/officeDocument/2006/math">
                    <m:sSup>
                      <m:sSupPr>
                        <m:ctrlPr>
                          <a:rPr lang="x-IV_mathan" sz="2400" i="1">
                            <a:latin typeface="Cambria Math" panose="02040503050406030204" pitchFamily="18" charset="0"/>
                          </a:rPr>
                        </m:ctrlPr>
                      </m:sSupPr>
                      <m:e>
                        <m:r>
                          <a:rPr lang="x-IV_mathan" sz="2400">
                            <a:latin typeface="Cambria Math" panose="02040503050406030204" pitchFamily="18" charset="0"/>
                          </a:rPr>
                          <m:t>𝑣</m:t>
                        </m:r>
                      </m:e>
                      <m:sup>
                        <m:r>
                          <a:rPr lang="x-IV_mathan" sz="2400">
                            <a:latin typeface="Cambria Math" panose="02040503050406030204" pitchFamily="18" charset="0"/>
                          </a:rPr>
                          <m:t>∗</m:t>
                        </m:r>
                      </m:sup>
                    </m:sSup>
                    <m:r>
                      <a:rPr lang="x-IV_mathan" sz="2400">
                        <a:latin typeface="Cambria Math" panose="02040503050406030204" pitchFamily="18" charset="0"/>
                      </a:rPr>
                      <m:t>=</m:t>
                    </m:r>
                    <m:r>
                      <m:rPr>
                        <m:sty m:val="p"/>
                      </m:rPr>
                      <a:rPr lang="x-IV_mathan" sz="2400">
                        <a:latin typeface="Cambria Math" panose="02040503050406030204" pitchFamily="18" charset="0"/>
                      </a:rPr>
                      <m:t>q</m:t>
                    </m:r>
                    <m:r>
                      <a:rPr lang="x-IV_mathan" sz="2400">
                        <a:latin typeface="Cambria Math" panose="02040503050406030204" pitchFamily="18" charset="0"/>
                      </a:rPr>
                      <m:t>(</m:t>
                    </m:r>
                    <m:sSup>
                      <m:sSupPr>
                        <m:ctrlPr>
                          <a:rPr lang="x-IV_mathan" sz="2400" i="1">
                            <a:latin typeface="Cambria Math" panose="02040503050406030204" pitchFamily="18" charset="0"/>
                          </a:rPr>
                        </m:ctrlPr>
                      </m:sSupPr>
                      <m:e>
                        <m:r>
                          <a:rPr lang="x-IV_mathan" sz="2400">
                            <a:latin typeface="Cambria Math" panose="02040503050406030204" pitchFamily="18" charset="0"/>
                          </a:rPr>
                          <m:t>𝑎</m:t>
                        </m:r>
                      </m:e>
                      <m:sup>
                        <m:r>
                          <a:rPr lang="x-IV_mathan" sz="2400">
                            <a:latin typeface="Cambria Math" panose="02040503050406030204" pitchFamily="18" charset="0"/>
                          </a:rPr>
                          <m:t>∗</m:t>
                        </m:r>
                      </m:sup>
                    </m:sSup>
                    <m:r>
                      <a:rPr lang="x-IV_mathan" sz="2400">
                        <a:latin typeface="Cambria Math" panose="02040503050406030204" pitchFamily="18" charset="0"/>
                      </a:rPr>
                      <m:t>)=</m:t>
                    </m:r>
                    <m:func>
                      <m:funcPr>
                        <m:ctrlPr>
                          <a:rPr lang="x-IV_mathan" sz="2400" i="1">
                            <a:latin typeface="Cambria Math" panose="02040503050406030204" pitchFamily="18" charset="0"/>
                          </a:rPr>
                        </m:ctrlPr>
                      </m:funcPr>
                      <m:fName>
                        <m:limLow>
                          <m:limLowPr>
                            <m:ctrlPr>
                              <a:rPr lang="x-IV_mathan" sz="2400" i="1">
                                <a:latin typeface="Cambria Math" panose="02040503050406030204" pitchFamily="18" charset="0"/>
                              </a:rPr>
                            </m:ctrlPr>
                          </m:limLowPr>
                          <m:e>
                            <m:r>
                              <m:rPr>
                                <m:sty m:val="p"/>
                              </m:rPr>
                              <a:rPr lang="x-IV_mathan" sz="2400">
                                <a:latin typeface="Cambria Math" panose="02040503050406030204" pitchFamily="18" charset="0"/>
                              </a:rPr>
                              <m:t>max</m:t>
                            </m:r>
                          </m:e>
                          <m:lim>
                            <m:r>
                              <a:rPr lang="x-IV_mathan" sz="2400">
                                <a:latin typeface="Cambria Math" panose="02040503050406030204" pitchFamily="18" charset="0"/>
                              </a:rPr>
                              <m:t>𝑎</m:t>
                            </m:r>
                            <m:r>
                              <a:rPr lang="x-IV_mathan" sz="2400" i="1">
                                <a:latin typeface="Cambria Math" panose="02040503050406030204" pitchFamily="18" charset="0"/>
                              </a:rPr>
                              <m:t> </m:t>
                            </m:r>
                            <m:r>
                              <a:rPr lang="x-IV_mathan" sz="2400">
                                <a:latin typeface="Cambria Math" panose="02040503050406030204" pitchFamily="18" charset="0"/>
                              </a:rPr>
                              <m:t>∈</m:t>
                            </m:r>
                            <m:r>
                              <a:rPr lang="x-IV_mathan" sz="2400">
                                <a:latin typeface="Cambria Math" panose="02040503050406030204" pitchFamily="18" charset="0"/>
                              </a:rPr>
                              <m:t>𝐴</m:t>
                            </m:r>
                          </m:lim>
                        </m:limLow>
                      </m:fName>
                      <m:e>
                        <m:r>
                          <a:rPr lang="x-IV_mathan" sz="2400">
                            <a:latin typeface="Cambria Math" panose="02040503050406030204" pitchFamily="18" charset="0"/>
                          </a:rPr>
                          <m:t>𝑞</m:t>
                        </m:r>
                        <m:r>
                          <a:rPr lang="x-IV_mathan" sz="2400">
                            <a:latin typeface="Cambria Math" panose="02040503050406030204" pitchFamily="18" charset="0"/>
                          </a:rPr>
                          <m:t>(</m:t>
                        </m:r>
                        <m:r>
                          <a:rPr lang="x-IV_mathan" sz="2400">
                            <a:latin typeface="Cambria Math" panose="02040503050406030204" pitchFamily="18" charset="0"/>
                          </a:rPr>
                          <m:t>𝑎</m:t>
                        </m:r>
                        <m:r>
                          <a:rPr lang="x-IV_mathan" sz="2400">
                            <a:latin typeface="Cambria Math" panose="02040503050406030204" pitchFamily="18" charset="0"/>
                          </a:rPr>
                          <m:t>)</m:t>
                        </m:r>
                      </m:e>
                    </m:func>
                  </m:oMath>
                </a14:m>
                <a:endParaRPr lang="x-IV_mathan" sz="2400" dirty="0"/>
              </a:p>
              <a:p>
                <a:endParaRPr lang="en-US" sz="2400" dirty="0"/>
              </a:p>
              <a:p>
                <a:pPr marL="0" indent="0">
                  <a:buNone/>
                </a:pPr>
                <a:r>
                  <a:rPr lang="pt-BR" sz="2400" dirty="0"/>
                  <a:t>Regret =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𝑙</m:t>
                        </m:r>
                      </m:e>
                      <m:sub>
                        <m:r>
                          <a:rPr lang="en-US" sz="2400">
                            <a:latin typeface="Cambria Math" panose="02040503050406030204" pitchFamily="18" charset="0"/>
                          </a:rPr>
                          <m:t>𝑡</m:t>
                        </m:r>
                      </m:sub>
                    </m:sSub>
                    <m:r>
                      <a:rPr lang="en-US" sz="2400">
                        <a:latin typeface="Cambria Math" panose="02040503050406030204" pitchFamily="18" charset="0"/>
                      </a:rPr>
                      <m:t>=</m:t>
                    </m:r>
                    <m:r>
                      <a:rPr lang="en-US" sz="2400">
                        <a:latin typeface="Cambria Math" panose="02040503050406030204" pitchFamily="18" charset="0"/>
                      </a:rPr>
                      <m:t>𝐸</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𝑣</m:t>
                        </m:r>
                      </m:e>
                      <m:sup>
                        <m:r>
                          <a:rPr lang="en-US" sz="2400">
                            <a:latin typeface="Cambria Math" panose="02040503050406030204" pitchFamily="18" charset="0"/>
                          </a:rPr>
                          <m:t>∗</m:t>
                        </m:r>
                      </m:sup>
                    </m:sSup>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𝐴</m:t>
                            </m:r>
                          </m:e>
                          <m:sub>
                            <m:r>
                              <a:rPr lang="en-US" sz="2400">
                                <a:latin typeface="Cambria Math" panose="02040503050406030204" pitchFamily="18" charset="0"/>
                              </a:rPr>
                              <m:t>𝑡</m:t>
                            </m:r>
                          </m:sub>
                        </m:sSub>
                      </m:e>
                    </m:d>
                    <m:r>
                      <a:rPr lang="en-US" sz="2400">
                        <a:latin typeface="Cambria Math" panose="02040503050406030204" pitchFamily="18" charset="0"/>
                      </a:rPr>
                      <m:t>]</m:t>
                    </m:r>
                  </m:oMath>
                </a14:m>
                <a:endParaRPr lang="en-US" sz="2400" dirty="0"/>
              </a:p>
              <a:p>
                <a:pPr marL="0" indent="0">
                  <a:buNone/>
                </a:pPr>
                <a:endParaRPr lang="en-US" sz="2400" dirty="0"/>
              </a:p>
              <a:p>
                <a:pPr marL="0" indent="0">
                  <a:buNone/>
                </a:pPr>
                <a:r>
                  <a:rPr lang="en-US" sz="2400" dirty="0"/>
                  <a:t>Total Regret </a:t>
                </a:r>
                <a:r>
                  <a:rPr lang="pt-BR" sz="2400" dirty="0"/>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𝐿</m:t>
                        </m:r>
                      </m:e>
                      <m:sub>
                        <m:r>
                          <a:rPr lang="en-US" sz="2400">
                            <a:latin typeface="Cambria Math" panose="02040503050406030204" pitchFamily="18" charset="0"/>
                          </a:rPr>
                          <m:t>𝑡</m:t>
                        </m:r>
                      </m:sub>
                    </m:sSub>
                    <m:r>
                      <a:rPr lang="en-US" sz="2400">
                        <a:latin typeface="Cambria Math" panose="02040503050406030204" pitchFamily="18" charset="0"/>
                      </a:rPr>
                      <m:t>=</m:t>
                    </m:r>
                    <m:r>
                      <a:rPr lang="en-US" sz="2400">
                        <a:latin typeface="Cambria Math" panose="02040503050406030204" pitchFamily="18" charset="0"/>
                      </a:rPr>
                      <m:t>𝐸</m:t>
                    </m:r>
                    <m:r>
                      <a:rPr lang="en-US" sz="2400">
                        <a:latin typeface="Cambria Math" panose="02040503050406030204" pitchFamily="18" charset="0"/>
                      </a:rPr>
                      <m:t>[</m:t>
                    </m:r>
                    <m:r>
                      <a:rPr lang="en-US" sz="2400" i="1">
                        <a:latin typeface="Cambria Math" panose="02040503050406030204" pitchFamily="18" charset="0"/>
                      </a:rPr>
                      <m:t> </m:t>
                    </m:r>
                    <m:nary>
                      <m:naryPr>
                        <m:chr m:val="∑"/>
                        <m:ctrlPr>
                          <a:rPr lang="en-US" sz="2400" i="1">
                            <a:latin typeface="Cambria Math" panose="02040503050406030204" pitchFamily="18" charset="0"/>
                          </a:rPr>
                        </m:ctrlPr>
                      </m:naryPr>
                      <m:sub>
                        <m:r>
                          <a:rPr lang="en-US" sz="2400">
                            <a:latin typeface="Cambria Math" panose="02040503050406030204" pitchFamily="18" charset="0"/>
                          </a:rPr>
                          <m:t>𝑟</m:t>
                        </m:r>
                        <m:r>
                          <a:rPr lang="en-US" sz="2400">
                            <a:latin typeface="Cambria Math" panose="02040503050406030204" pitchFamily="18" charset="0"/>
                          </a:rPr>
                          <m:t>=1</m:t>
                        </m:r>
                      </m:sub>
                      <m:sup>
                        <m:r>
                          <a:rPr lang="en-US" sz="2400">
                            <a:latin typeface="Cambria Math" panose="02040503050406030204" pitchFamily="18" charset="0"/>
                          </a:rPr>
                          <m:t>𝑡</m:t>
                        </m:r>
                      </m:sup>
                      <m:e>
                        <m:sSup>
                          <m:sSupPr>
                            <m:ctrlPr>
                              <a:rPr lang="en-US" sz="2400" i="1">
                                <a:latin typeface="Cambria Math" panose="02040503050406030204" pitchFamily="18" charset="0"/>
                              </a:rPr>
                            </m:ctrlPr>
                          </m:sSupPr>
                          <m:e>
                            <m:r>
                              <a:rPr lang="en-US" sz="2400">
                                <a:latin typeface="Cambria Math" panose="02040503050406030204" pitchFamily="18" charset="0"/>
                              </a:rPr>
                              <m:t>𝑣</m:t>
                            </m:r>
                          </m:e>
                          <m:sup>
                            <m:r>
                              <a:rPr lang="en-US" sz="2400">
                                <a:latin typeface="Cambria Math" panose="02040503050406030204" pitchFamily="18" charset="0"/>
                              </a:rPr>
                              <m:t>∗</m:t>
                            </m:r>
                          </m:sup>
                        </m:sSup>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𝐴</m:t>
                                </m:r>
                              </m:e>
                              <m:sub>
                                <m:r>
                                  <a:rPr lang="en-US" sz="2400">
                                    <a:latin typeface="Cambria Math" panose="02040503050406030204" pitchFamily="18" charset="0"/>
                                  </a:rPr>
                                  <m:t>𝑡</m:t>
                                </m:r>
                              </m:sub>
                            </m:sSub>
                          </m:e>
                        </m:d>
                        <m:r>
                          <a:rPr lang="en-US" sz="2400" i="1">
                            <a:latin typeface="Cambria Math" panose="02040503050406030204" pitchFamily="18" charset="0"/>
                          </a:rPr>
                          <m:t> </m:t>
                        </m:r>
                        <m:r>
                          <a:rPr lang="en-US" sz="2400">
                            <a:latin typeface="Cambria Math" panose="02040503050406030204" pitchFamily="18" charset="0"/>
                          </a:rPr>
                          <m:t>]</m:t>
                        </m:r>
                      </m:e>
                    </m:nary>
                  </m:oMath>
                </a14:m>
                <a:endParaRPr lang="en-US" sz="2400" dirty="0"/>
              </a:p>
            </p:txBody>
          </p:sp>
        </mc:Choice>
        <mc:Fallback xmlns="">
          <p:sp>
            <p:nvSpPr>
              <p:cNvPr id="3" name="Content Placeholder 2">
                <a:extLst>
                  <a:ext uri="{FF2B5EF4-FFF2-40B4-BE49-F238E27FC236}">
                    <a16:creationId xmlns:a16="http://schemas.microsoft.com/office/drawing/2014/main" id="{C60CAEE8-53A2-4DA2-B4F8-A96A3F2D0A51}"/>
                  </a:ext>
                </a:extLst>
              </p:cNvPr>
              <p:cNvSpPr>
                <a:spLocks noGrp="1" noRot="1" noChangeAspect="1" noMove="1" noResize="1" noEditPoints="1" noAdjustHandles="1" noChangeArrowheads="1" noChangeShapeType="1" noTextEdit="1"/>
              </p:cNvSpPr>
              <p:nvPr>
                <p:ph idx="1"/>
              </p:nvPr>
            </p:nvSpPr>
            <p:spPr>
              <a:xfrm>
                <a:off x="478369" y="1213307"/>
                <a:ext cx="11473384" cy="5500692"/>
              </a:xfrm>
              <a:blipFill>
                <a:blip r:embed="rId3"/>
                <a:stretch>
                  <a:fillRect l="-1593" t="-210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45EB404-6C4B-42B0-97E9-4077972EF42C}"/>
              </a:ext>
            </a:extLst>
          </p:cNvPr>
          <p:cNvSpPr txBox="1"/>
          <p:nvPr/>
        </p:nvSpPr>
        <p:spPr>
          <a:xfrm flipH="1">
            <a:off x="8258062" y="4735692"/>
            <a:ext cx="3138267" cy="461665"/>
          </a:xfrm>
          <a:prstGeom prst="rect">
            <a:avLst/>
          </a:prstGeom>
          <a:noFill/>
        </p:spPr>
        <p:txBody>
          <a:bodyPr wrap="square" rtlCol="0">
            <a:spAutoFit/>
          </a:bodyPr>
          <a:lstStyle/>
          <a:p>
            <a:r>
              <a:rPr lang="en-US" sz="2400" dirty="0"/>
              <a:t>Goal: Minimize this</a:t>
            </a:r>
          </a:p>
        </p:txBody>
      </p:sp>
      <p:cxnSp>
        <p:nvCxnSpPr>
          <p:cNvPr id="6" name="Straight Arrow Connector 5">
            <a:extLst>
              <a:ext uri="{FF2B5EF4-FFF2-40B4-BE49-F238E27FC236}">
                <a16:creationId xmlns:a16="http://schemas.microsoft.com/office/drawing/2014/main" id="{05FB7492-3F97-48A3-9740-29C8F37E0566}"/>
              </a:ext>
            </a:extLst>
          </p:cNvPr>
          <p:cNvCxnSpPr>
            <a:cxnSpLocks/>
          </p:cNvCxnSpPr>
          <p:nvPr/>
        </p:nvCxnSpPr>
        <p:spPr>
          <a:xfrm flipH="1">
            <a:off x="6453963" y="4997302"/>
            <a:ext cx="1644610" cy="0"/>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122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8301-2179-4DD2-8955-79E8D06653FA}"/>
              </a:ext>
            </a:extLst>
          </p:cNvPr>
          <p:cNvSpPr>
            <a:spLocks noGrp="1"/>
          </p:cNvSpPr>
          <p:nvPr>
            <p:ph type="title"/>
          </p:nvPr>
        </p:nvSpPr>
        <p:spPr/>
        <p:txBody>
          <a:bodyPr/>
          <a:lstStyle/>
          <a:p>
            <a:r>
              <a:rPr lang="en-US" dirty="0"/>
              <a:t>Approaches to Trade-off Explore vs Exploit </a:t>
            </a:r>
          </a:p>
        </p:txBody>
      </p:sp>
      <p:sp>
        <p:nvSpPr>
          <p:cNvPr id="3" name="Content Placeholder 2">
            <a:extLst>
              <a:ext uri="{FF2B5EF4-FFF2-40B4-BE49-F238E27FC236}">
                <a16:creationId xmlns:a16="http://schemas.microsoft.com/office/drawing/2014/main" id="{4F246BE7-71D8-4D70-B4EF-D949E8037731}"/>
              </a:ext>
            </a:extLst>
          </p:cNvPr>
          <p:cNvSpPr>
            <a:spLocks noGrp="1"/>
          </p:cNvSpPr>
          <p:nvPr>
            <p:ph idx="1"/>
          </p:nvPr>
        </p:nvSpPr>
        <p:spPr>
          <a:xfrm>
            <a:off x="478369" y="1213308"/>
            <a:ext cx="11473384" cy="4348883"/>
          </a:xfrm>
        </p:spPr>
        <p:txBody>
          <a:bodyPr/>
          <a:lstStyle/>
          <a:p>
            <a:r>
              <a:rPr lang="en-US" dirty="0"/>
              <a:t>Random</a:t>
            </a:r>
          </a:p>
          <a:p>
            <a:pPr lvl="2"/>
            <a:r>
              <a:rPr lang="en-US" dirty="0"/>
              <a:t>Greedy (no exploration)</a:t>
            </a:r>
          </a:p>
          <a:p>
            <a:pPr lvl="2"/>
            <a:r>
              <a:rPr lang="el-GR" dirty="0"/>
              <a:t>ϵ</a:t>
            </a:r>
            <a:r>
              <a:rPr lang="en-US" dirty="0"/>
              <a:t>-Greedy (epsilon Greedy)</a:t>
            </a:r>
          </a:p>
          <a:p>
            <a:r>
              <a:rPr lang="en-US" dirty="0"/>
              <a:t>Systematically</a:t>
            </a:r>
          </a:p>
          <a:p>
            <a:pPr lvl="2"/>
            <a:r>
              <a:rPr lang="en-US" dirty="0"/>
              <a:t>Upper Confidence Bounds</a:t>
            </a:r>
          </a:p>
          <a:p>
            <a:pPr lvl="2"/>
            <a:r>
              <a:rPr lang="en-US" dirty="0"/>
              <a:t>Thompson Sampling</a:t>
            </a:r>
          </a:p>
          <a:p>
            <a:pPr lvl="2"/>
            <a:r>
              <a:rPr lang="en-US" dirty="0"/>
              <a:t>Contextual Bandits</a:t>
            </a:r>
          </a:p>
          <a:p>
            <a:r>
              <a:rPr lang="en-US" dirty="0"/>
              <a:t>State Space</a:t>
            </a:r>
          </a:p>
          <a:p>
            <a:pPr lvl="2"/>
            <a:r>
              <a:rPr lang="en-US" dirty="0"/>
              <a:t>Bayes Adaptive Bandits</a:t>
            </a:r>
          </a:p>
          <a:p>
            <a:pPr lvl="2"/>
            <a:r>
              <a:rPr lang="en-US" dirty="0" err="1"/>
              <a:t>Gittin</a:t>
            </a:r>
            <a:r>
              <a:rPr lang="en-US" dirty="0"/>
              <a:t> indices Bandits</a:t>
            </a:r>
          </a:p>
        </p:txBody>
      </p:sp>
    </p:spTree>
    <p:extLst>
      <p:ext uri="{BB962C8B-B14F-4D97-AF65-F5344CB8AC3E}">
        <p14:creationId xmlns:p14="http://schemas.microsoft.com/office/powerpoint/2010/main" val="68039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599B-D7A3-4036-A953-394A7C0464DA}"/>
              </a:ext>
            </a:extLst>
          </p:cNvPr>
          <p:cNvSpPr>
            <a:spLocks noGrp="1"/>
          </p:cNvSpPr>
          <p:nvPr>
            <p:ph type="title"/>
          </p:nvPr>
        </p:nvSpPr>
        <p:spPr/>
        <p:txBody>
          <a:bodyPr/>
          <a:lstStyle/>
          <a:p>
            <a:r>
              <a:rPr lang="en-US" dirty="0"/>
              <a:t>ϵ-Greedy</a:t>
            </a:r>
          </a:p>
        </p:txBody>
      </p:sp>
      <p:pic>
        <p:nvPicPr>
          <p:cNvPr id="6" name="Picture 5">
            <a:extLst>
              <a:ext uri="{FF2B5EF4-FFF2-40B4-BE49-F238E27FC236}">
                <a16:creationId xmlns:a16="http://schemas.microsoft.com/office/drawing/2014/main" id="{8B719C93-E046-4F56-A303-E09708339598}"/>
              </a:ext>
            </a:extLst>
          </p:cNvPr>
          <p:cNvPicPr>
            <a:picLocks noChangeAspect="1"/>
          </p:cNvPicPr>
          <p:nvPr/>
        </p:nvPicPr>
        <p:blipFill>
          <a:blip r:embed="rId2"/>
          <a:stretch>
            <a:fillRect/>
          </a:stretch>
        </p:blipFill>
        <p:spPr>
          <a:xfrm>
            <a:off x="3117712" y="2080772"/>
            <a:ext cx="5448300" cy="1152525"/>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802D7DC-D346-467A-A3F4-6100FBA6816F}"/>
                  </a:ext>
                </a:extLst>
              </p:cNvPr>
              <p:cNvSpPr/>
              <p:nvPr/>
            </p:nvSpPr>
            <p:spPr>
              <a:xfrm>
                <a:off x="1196340" y="3551396"/>
                <a:ext cx="9425940" cy="2791533"/>
              </a:xfrm>
              <a:prstGeom prst="rect">
                <a:avLst/>
              </a:prstGeom>
            </p:spPr>
            <p:txBody>
              <a:bodyPr wrap="square">
                <a:spAutoFit/>
              </a:bodyPr>
              <a:lstStyle/>
              <a:p>
                <a:r>
                  <a:rPr lang="en-US" sz="2400" dirty="0">
                    <a:solidFill>
                      <a:srgbClr val="000000"/>
                    </a:solidFill>
                    <a:latin typeface="Calibri" panose="020F0502020204030204" pitchFamily="34" charset="0"/>
                  </a:rPr>
                  <a:t>where 1 is a binary indicator function and </a:t>
                </a:r>
                <a:r>
                  <a:rPr lang="en-US" sz="2400" dirty="0" err="1">
                    <a:solidFill>
                      <a:srgbClr val="000000"/>
                    </a:solidFill>
                    <a:latin typeface="Calibri" panose="020F0502020204030204" pitchFamily="34" charset="0"/>
                  </a:rPr>
                  <a:t>N</a:t>
                </a:r>
                <a:r>
                  <a:rPr lang="en-US" sz="2400" baseline="-25000" dirty="0" err="1">
                    <a:solidFill>
                      <a:srgbClr val="000000"/>
                    </a:solidFill>
                    <a:latin typeface="Calibri" panose="020F0502020204030204" pitchFamily="34" charset="0"/>
                  </a:rPr>
                  <a:t>t</a:t>
                </a:r>
                <a:r>
                  <a:rPr lang="en-US" sz="2400" dirty="0">
                    <a:solidFill>
                      <a:srgbClr val="000000"/>
                    </a:solidFill>
                    <a:latin typeface="Calibri" panose="020F0502020204030204" pitchFamily="34" charset="0"/>
                  </a:rPr>
                  <a:t>(a) counts the number of times that action a was selected.</a:t>
                </a:r>
              </a:p>
              <a:p>
                <a:endParaRPr lang="en-US" sz="2400" dirty="0">
                  <a:solidFill>
                    <a:srgbClr val="000000"/>
                  </a:solidFill>
                  <a:latin typeface="Calibri" panose="020F0502020204030204" pitchFamily="34" charset="0"/>
                </a:endParaRPr>
              </a:p>
              <a:p>
                <a:r>
                  <a:rPr lang="en-US" sz="2400" u="sng" dirty="0">
                    <a:solidFill>
                      <a:srgbClr val="000000"/>
                    </a:solidFill>
                    <a:latin typeface="Calibri" panose="020F0502020204030204" pitchFamily="34" charset="0"/>
                  </a:rPr>
                  <a:t>Exploration vs Exploitation</a:t>
                </a:r>
              </a:p>
              <a:p>
                <a:pPr marL="342900" indent="-342900">
                  <a:buFont typeface="Arial" panose="020B0604020202020204" pitchFamily="34" charset="0"/>
                  <a:buChar char="•"/>
                </a:pPr>
                <a:r>
                  <a:rPr lang="en-US" sz="2400" dirty="0">
                    <a:solidFill>
                      <a:srgbClr val="000000"/>
                    </a:solidFill>
                    <a:latin typeface="Calibri" panose="020F0502020204030204" pitchFamily="34" charset="0"/>
                  </a:rPr>
                  <a:t>Probability ϵ that we take a random action</a:t>
                </a:r>
              </a:p>
              <a:p>
                <a:pPr marL="342900" indent="-342900">
                  <a:buFont typeface="Arial" panose="020B0604020202020204" pitchFamily="34" charset="0"/>
                  <a:buChar char="•"/>
                </a:pPr>
                <a:r>
                  <a:rPr lang="en-US" sz="2400" dirty="0">
                    <a:solidFill>
                      <a:srgbClr val="000000"/>
                    </a:solidFill>
                    <a:latin typeface="Calibri" panose="020F0502020204030204" pitchFamily="34" charset="0"/>
                  </a:rPr>
                  <a:t>Probability (1-ϵ) that we take the best action: </a:t>
                </a:r>
                <a14:m>
                  <m:oMath xmlns:m="http://schemas.openxmlformats.org/officeDocument/2006/math">
                    <m:r>
                      <m:rPr>
                        <m:sty m:val="p"/>
                      </m:rPr>
                      <a:rPr lang="en-US" sz="2400">
                        <a:effectLst/>
                        <a:latin typeface="Cambria Math" panose="02040503050406030204" pitchFamily="18" charset="0"/>
                      </a:rPr>
                      <m:t>q</m:t>
                    </m:r>
                    <m:r>
                      <a:rPr lang="en-US" sz="2400">
                        <a:effectLst/>
                        <a:latin typeface="Cambria Math" panose="02040503050406030204" pitchFamily="18" charset="0"/>
                      </a:rPr>
                      <m:t>(</m:t>
                    </m:r>
                    <m:sSup>
                      <m:sSupPr>
                        <m:ctrlPr>
                          <a:rPr lang="en-US" sz="2400" i="1">
                            <a:effectLst/>
                            <a:latin typeface="Cambria Math" panose="02040503050406030204" pitchFamily="18" charset="0"/>
                          </a:rPr>
                        </m:ctrlPr>
                      </m:sSupPr>
                      <m:e>
                        <m:r>
                          <a:rPr lang="en-US" sz="2400">
                            <a:effectLst/>
                            <a:latin typeface="Cambria Math" panose="02040503050406030204" pitchFamily="18" charset="0"/>
                          </a:rPr>
                          <m:t>𝑎</m:t>
                        </m:r>
                      </m:e>
                      <m:sup>
                        <m:r>
                          <a:rPr lang="en-US" sz="2400">
                            <a:effectLst/>
                            <a:latin typeface="Cambria Math" panose="02040503050406030204" pitchFamily="18" charset="0"/>
                          </a:rPr>
                          <m:t>∗</m:t>
                        </m:r>
                      </m:sup>
                    </m:sSup>
                    <m:r>
                      <a:rPr lang="en-US" sz="2400">
                        <a:effectLst/>
                        <a:latin typeface="Cambria Math" panose="02040503050406030204" pitchFamily="18" charset="0"/>
                      </a:rPr>
                      <m:t>)=</m:t>
                    </m:r>
                    <m:func>
                      <m:funcPr>
                        <m:ctrlPr>
                          <a:rPr lang="en-US" sz="2400" i="1">
                            <a:effectLst/>
                            <a:latin typeface="Cambria Math" panose="02040503050406030204" pitchFamily="18" charset="0"/>
                          </a:rPr>
                        </m:ctrlPr>
                      </m:funcPr>
                      <m:fName>
                        <m:limLow>
                          <m:limLowPr>
                            <m:ctrlPr>
                              <a:rPr lang="en-US" sz="2400" i="1">
                                <a:effectLst/>
                                <a:latin typeface="Cambria Math" panose="02040503050406030204" pitchFamily="18" charset="0"/>
                              </a:rPr>
                            </m:ctrlPr>
                          </m:limLowPr>
                          <m:e>
                            <m:r>
                              <m:rPr>
                                <m:sty m:val="p"/>
                              </m:rPr>
                              <a:rPr lang="en-US" sz="2400">
                                <a:effectLst/>
                                <a:latin typeface="Cambria Math" panose="02040503050406030204" pitchFamily="18" charset="0"/>
                              </a:rPr>
                              <m:t>max</m:t>
                            </m:r>
                          </m:e>
                          <m:lim>
                            <m:r>
                              <a:rPr lang="en-US" sz="2400">
                                <a:effectLst/>
                                <a:latin typeface="Cambria Math" panose="02040503050406030204" pitchFamily="18" charset="0"/>
                              </a:rPr>
                              <m:t>𝑎</m:t>
                            </m:r>
                            <m:r>
                              <a:rPr lang="en-US" sz="2400" i="1">
                                <a:effectLst/>
                                <a:latin typeface="Cambria Math" panose="02040503050406030204" pitchFamily="18" charset="0"/>
                              </a:rPr>
                              <m:t> </m:t>
                            </m:r>
                            <m:r>
                              <a:rPr lang="en-US" sz="2400">
                                <a:effectLst/>
                                <a:latin typeface="Cambria Math" panose="02040503050406030204" pitchFamily="18" charset="0"/>
                              </a:rPr>
                              <m:t>∈</m:t>
                            </m:r>
                            <m:r>
                              <a:rPr lang="en-US" sz="2400">
                                <a:effectLst/>
                                <a:latin typeface="Cambria Math" panose="02040503050406030204" pitchFamily="18" charset="0"/>
                              </a:rPr>
                              <m:t>𝐴</m:t>
                            </m:r>
                          </m:lim>
                        </m:limLow>
                      </m:fName>
                      <m:e>
                        <m:r>
                          <a:rPr lang="en-US" sz="2400">
                            <a:effectLst/>
                            <a:latin typeface="Cambria Math" panose="02040503050406030204" pitchFamily="18" charset="0"/>
                          </a:rPr>
                          <m:t>𝑞</m:t>
                        </m:r>
                        <m:r>
                          <a:rPr lang="en-US" sz="2400">
                            <a:effectLst/>
                            <a:latin typeface="Cambria Math" panose="02040503050406030204" pitchFamily="18" charset="0"/>
                          </a:rPr>
                          <m:t>(</m:t>
                        </m:r>
                        <m:r>
                          <a:rPr lang="en-US" sz="2400">
                            <a:effectLst/>
                            <a:latin typeface="Cambria Math" panose="02040503050406030204" pitchFamily="18" charset="0"/>
                          </a:rPr>
                          <m:t>𝑎</m:t>
                        </m:r>
                        <m:r>
                          <a:rPr lang="en-US" sz="2400">
                            <a:effectLst/>
                            <a:latin typeface="Cambria Math" panose="02040503050406030204" pitchFamily="18" charset="0"/>
                          </a:rPr>
                          <m:t>)</m:t>
                        </m:r>
                      </m:e>
                    </m:func>
                  </m:oMath>
                </a14:m>
                <a:endParaRPr lang="en-US" sz="1400" dirty="0">
                  <a:effectLst/>
                  <a:latin typeface="Calibri" panose="020F0502020204030204" pitchFamily="34" charset="0"/>
                </a:endParaRPr>
              </a:p>
              <a:p>
                <a:r>
                  <a:rPr lang="en-US" sz="2400" dirty="0">
                    <a:solidFill>
                      <a:srgbClr val="000000"/>
                    </a:solidFill>
                    <a:latin typeface="Calibri" panose="020F0502020204030204" pitchFamily="34" charset="0"/>
                  </a:rPr>
                  <a:t> </a:t>
                </a:r>
              </a:p>
            </p:txBody>
          </p:sp>
        </mc:Choice>
        <mc:Fallback xmlns="">
          <p:sp>
            <p:nvSpPr>
              <p:cNvPr id="9" name="Rectangle 8">
                <a:extLst>
                  <a:ext uri="{FF2B5EF4-FFF2-40B4-BE49-F238E27FC236}">
                    <a16:creationId xmlns:a16="http://schemas.microsoft.com/office/drawing/2014/main" id="{7802D7DC-D346-467A-A3F4-6100FBA6816F}"/>
                  </a:ext>
                </a:extLst>
              </p:cNvPr>
              <p:cNvSpPr>
                <a:spLocks noRot="1" noChangeAspect="1" noMove="1" noResize="1" noEditPoints="1" noAdjustHandles="1" noChangeArrowheads="1" noChangeShapeType="1" noTextEdit="1"/>
              </p:cNvSpPr>
              <p:nvPr/>
            </p:nvSpPr>
            <p:spPr>
              <a:xfrm>
                <a:off x="1196340" y="3551396"/>
                <a:ext cx="9425940" cy="2791533"/>
              </a:xfrm>
              <a:prstGeom prst="rect">
                <a:avLst/>
              </a:prstGeom>
              <a:blipFill>
                <a:blip r:embed="rId3"/>
                <a:stretch>
                  <a:fillRect l="-970" t="-17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45B78C57-74C3-4BA8-8E17-A1642C01CA09}"/>
              </a:ext>
            </a:extLst>
          </p:cNvPr>
          <p:cNvSpPr/>
          <p:nvPr/>
        </p:nvSpPr>
        <p:spPr>
          <a:xfrm>
            <a:off x="1196340" y="1619107"/>
            <a:ext cx="10447284" cy="461665"/>
          </a:xfrm>
          <a:prstGeom prst="rect">
            <a:avLst/>
          </a:prstGeom>
        </p:spPr>
        <p:txBody>
          <a:bodyPr wrap="none">
            <a:spAutoFit/>
          </a:bodyPr>
          <a:lstStyle/>
          <a:p>
            <a:r>
              <a:rPr lang="en-US" sz="2400" dirty="0">
                <a:solidFill>
                  <a:srgbClr val="000000"/>
                </a:solidFill>
                <a:latin typeface="Calibri" panose="020F0502020204030204" pitchFamily="34" charset="0"/>
              </a:rPr>
              <a:t>Total reward of an action is Monte Carlo estimate of rewards obtain for that action</a:t>
            </a:r>
          </a:p>
        </p:txBody>
      </p:sp>
    </p:spTree>
    <p:extLst>
      <p:ext uri="{BB962C8B-B14F-4D97-AF65-F5344CB8AC3E}">
        <p14:creationId xmlns:p14="http://schemas.microsoft.com/office/powerpoint/2010/main" val="202800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599B-D7A3-4036-A953-394A7C0464DA}"/>
              </a:ext>
            </a:extLst>
          </p:cNvPr>
          <p:cNvSpPr>
            <a:spLocks noGrp="1"/>
          </p:cNvSpPr>
          <p:nvPr>
            <p:ph type="title"/>
          </p:nvPr>
        </p:nvSpPr>
        <p:spPr/>
        <p:txBody>
          <a:bodyPr/>
          <a:lstStyle/>
          <a:p>
            <a:r>
              <a:rPr lang="en-US" dirty="0"/>
              <a:t>Decaying ϵ-Greedy</a:t>
            </a:r>
          </a:p>
        </p:txBody>
      </p:sp>
      <p:sp>
        <p:nvSpPr>
          <p:cNvPr id="11" name="Rectangle 10">
            <a:extLst>
              <a:ext uri="{FF2B5EF4-FFF2-40B4-BE49-F238E27FC236}">
                <a16:creationId xmlns:a16="http://schemas.microsoft.com/office/drawing/2014/main" id="{45B78C57-74C3-4BA8-8E17-A1642C01CA09}"/>
              </a:ext>
            </a:extLst>
          </p:cNvPr>
          <p:cNvSpPr/>
          <p:nvPr/>
        </p:nvSpPr>
        <p:spPr>
          <a:xfrm>
            <a:off x="1196340" y="1619107"/>
            <a:ext cx="4332853" cy="461665"/>
          </a:xfrm>
          <a:prstGeom prst="rect">
            <a:avLst/>
          </a:prstGeom>
        </p:spPr>
        <p:txBody>
          <a:bodyPr wrap="none">
            <a:spAutoFit/>
          </a:bodyPr>
          <a:lstStyle/>
          <a:p>
            <a:r>
              <a:rPr lang="en-US" sz="2400" dirty="0">
                <a:solidFill>
                  <a:srgbClr val="000000"/>
                </a:solidFill>
                <a:latin typeface="Calibri" panose="020F0502020204030204" pitchFamily="34" charset="0"/>
              </a:rPr>
              <a:t>Follows a decay series </a:t>
            </a:r>
            <a:r>
              <a:rPr lang="en-US" sz="2400" dirty="0"/>
              <a:t>ϵ</a:t>
            </a:r>
            <a:r>
              <a:rPr lang="en-US" sz="2400" baseline="-25000" dirty="0"/>
              <a:t>1,</a:t>
            </a:r>
            <a:r>
              <a:rPr lang="en-US" sz="2400" dirty="0"/>
              <a:t>ϵ</a:t>
            </a:r>
            <a:r>
              <a:rPr lang="en-US" sz="2400" baseline="-25000" dirty="0"/>
              <a:t>2,</a:t>
            </a:r>
            <a:r>
              <a:rPr lang="en-US" sz="2400" dirty="0"/>
              <a:t>ϵ</a:t>
            </a:r>
            <a:r>
              <a:rPr lang="en-US" sz="2400" baseline="-25000" dirty="0"/>
              <a:t>3 ... </a:t>
            </a:r>
            <a:r>
              <a:rPr lang="en-US" sz="2400" dirty="0"/>
              <a:t>ϵ</a:t>
            </a:r>
            <a:r>
              <a:rPr lang="en-US" sz="2400" baseline="-25000" dirty="0"/>
              <a:t>n</a:t>
            </a:r>
            <a:r>
              <a:rPr lang="en-US" baseline="-25000" dirty="0"/>
              <a:t> </a:t>
            </a:r>
            <a:endParaRPr lang="en-US" sz="2400" dirty="0">
              <a:solidFill>
                <a:srgbClr val="000000"/>
              </a:solidFill>
              <a:latin typeface="Calibri" panose="020F0502020204030204" pitchFamily="34" charset="0"/>
            </a:endParaRPr>
          </a:p>
        </p:txBody>
      </p:sp>
      <p:pic>
        <p:nvPicPr>
          <p:cNvPr id="3" name="Picture 2">
            <a:extLst>
              <a:ext uri="{FF2B5EF4-FFF2-40B4-BE49-F238E27FC236}">
                <a16:creationId xmlns:a16="http://schemas.microsoft.com/office/drawing/2014/main" id="{E2B871F9-C0DA-4A82-B96E-F1002A063791}"/>
              </a:ext>
            </a:extLst>
          </p:cNvPr>
          <p:cNvPicPr>
            <a:picLocks noChangeAspect="1"/>
          </p:cNvPicPr>
          <p:nvPr/>
        </p:nvPicPr>
        <p:blipFill>
          <a:blip r:embed="rId3"/>
          <a:stretch>
            <a:fillRect/>
          </a:stretch>
        </p:blipFill>
        <p:spPr>
          <a:xfrm>
            <a:off x="1471929" y="2475085"/>
            <a:ext cx="8114528" cy="3863642"/>
          </a:xfrm>
          <a:prstGeom prst="rect">
            <a:avLst/>
          </a:prstGeom>
        </p:spPr>
      </p:pic>
      <p:sp>
        <p:nvSpPr>
          <p:cNvPr id="4" name="Rectangle 3">
            <a:extLst>
              <a:ext uri="{FF2B5EF4-FFF2-40B4-BE49-F238E27FC236}">
                <a16:creationId xmlns:a16="http://schemas.microsoft.com/office/drawing/2014/main" id="{E803E008-4E48-483B-A78C-DA04DDDA2471}"/>
              </a:ext>
            </a:extLst>
          </p:cNvPr>
          <p:cNvSpPr/>
          <p:nvPr/>
        </p:nvSpPr>
        <p:spPr>
          <a:xfrm>
            <a:off x="2205932" y="6338727"/>
            <a:ext cx="2110642" cy="369332"/>
          </a:xfrm>
          <a:prstGeom prst="rect">
            <a:avLst/>
          </a:prstGeom>
        </p:spPr>
        <p:txBody>
          <a:bodyPr wrap="none">
            <a:spAutoFit/>
          </a:bodyPr>
          <a:lstStyle/>
          <a:p>
            <a:r>
              <a:rPr lang="en-US" dirty="0">
                <a:solidFill>
                  <a:srgbClr val="000000"/>
                </a:solidFill>
                <a:latin typeface="Calibri" panose="020F0502020204030204" pitchFamily="34" charset="0"/>
              </a:rPr>
              <a:t>Source: [Silver 2015]</a:t>
            </a:r>
            <a:endParaRPr lang="en-US" dirty="0"/>
          </a:p>
        </p:txBody>
      </p:sp>
    </p:spTree>
    <p:extLst>
      <p:ext uri="{BB962C8B-B14F-4D97-AF65-F5344CB8AC3E}">
        <p14:creationId xmlns:p14="http://schemas.microsoft.com/office/powerpoint/2010/main" val="73601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C60112-ECE0-486F-A9D3-BA0C4086FD45}"/>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6AD0FB35-A0FB-4E26-B082-3D7BAE6A2C30}"/>
              </a:ext>
            </a:extLst>
          </p:cNvPr>
          <p:cNvSpPr>
            <a:spLocks noGrp="1"/>
          </p:cNvSpPr>
          <p:nvPr>
            <p:ph type="ctrTitle"/>
          </p:nvPr>
        </p:nvSpPr>
        <p:spPr/>
        <p:txBody>
          <a:bodyPr/>
          <a:lstStyle/>
          <a:p>
            <a:r>
              <a:rPr lang="en-US" dirty="0"/>
              <a:t>Systematic Exploration</a:t>
            </a:r>
          </a:p>
        </p:txBody>
      </p:sp>
    </p:spTree>
    <p:extLst>
      <p:ext uri="{BB962C8B-B14F-4D97-AF65-F5344CB8AC3E}">
        <p14:creationId xmlns:p14="http://schemas.microsoft.com/office/powerpoint/2010/main" val="14161336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087B-72A0-4415-A82D-6DAB162ED2BA}"/>
              </a:ext>
            </a:extLst>
          </p:cNvPr>
          <p:cNvSpPr>
            <a:spLocks noGrp="1"/>
          </p:cNvSpPr>
          <p:nvPr>
            <p:ph type="title"/>
          </p:nvPr>
        </p:nvSpPr>
        <p:spPr>
          <a:xfrm>
            <a:off x="487325" y="163983"/>
            <a:ext cx="10515600" cy="665357"/>
          </a:xfrm>
        </p:spPr>
        <p:txBody>
          <a:bodyPr/>
          <a:lstStyle/>
          <a:p>
            <a:r>
              <a:rPr lang="en-US" dirty="0"/>
              <a:t>Optimism in face of uncertainty</a:t>
            </a:r>
          </a:p>
        </p:txBody>
      </p:sp>
      <p:pic>
        <p:nvPicPr>
          <p:cNvPr id="4" name="Content Placeholder 3">
            <a:extLst>
              <a:ext uri="{FF2B5EF4-FFF2-40B4-BE49-F238E27FC236}">
                <a16:creationId xmlns:a16="http://schemas.microsoft.com/office/drawing/2014/main" id="{F24F186C-656F-454E-AD45-FD6AE9D32318}"/>
              </a:ext>
            </a:extLst>
          </p:cNvPr>
          <p:cNvPicPr>
            <a:picLocks noGrp="1" noChangeAspect="1"/>
          </p:cNvPicPr>
          <p:nvPr>
            <p:ph idx="1"/>
          </p:nvPr>
        </p:nvPicPr>
        <p:blipFill>
          <a:blip r:embed="rId3"/>
          <a:stretch>
            <a:fillRect/>
          </a:stretch>
        </p:blipFill>
        <p:spPr>
          <a:xfrm>
            <a:off x="1942276" y="2923290"/>
            <a:ext cx="8018299" cy="3033110"/>
          </a:xfrm>
          <a:prstGeom prst="rect">
            <a:avLst/>
          </a:prstGeom>
        </p:spPr>
      </p:pic>
      <p:sp>
        <p:nvSpPr>
          <p:cNvPr id="5" name="Rectangle 4">
            <a:extLst>
              <a:ext uri="{FF2B5EF4-FFF2-40B4-BE49-F238E27FC236}">
                <a16:creationId xmlns:a16="http://schemas.microsoft.com/office/drawing/2014/main" id="{55394EA5-C768-4858-880E-80097747F75C}"/>
              </a:ext>
            </a:extLst>
          </p:cNvPr>
          <p:cNvSpPr/>
          <p:nvPr/>
        </p:nvSpPr>
        <p:spPr>
          <a:xfrm>
            <a:off x="648586" y="1779828"/>
            <a:ext cx="6740755" cy="1015663"/>
          </a:xfrm>
          <a:prstGeom prst="rect">
            <a:avLst/>
          </a:prstGeom>
        </p:spPr>
        <p:txBody>
          <a:bodyPr wrap="square">
            <a:spAutoFit/>
          </a:bodyPr>
          <a:lstStyle/>
          <a:p>
            <a:r>
              <a:rPr lang="pt-BR" sz="2000" dirty="0">
                <a:latin typeface="Calibri" panose="020F0502020204030204" pitchFamily="34" charset="0"/>
              </a:rPr>
              <a:t>No catastrophic consequence of our decisions. </a:t>
            </a:r>
          </a:p>
          <a:p>
            <a:r>
              <a:rPr lang="pt-BR" sz="2000" dirty="0">
                <a:latin typeface="Calibri" panose="020F0502020204030204" pitchFamily="34" charset="0"/>
              </a:rPr>
              <a:t>We either learn something new or obtain a maximum reward </a:t>
            </a:r>
          </a:p>
          <a:p>
            <a:endParaRPr lang="pt-BR" sz="2000" dirty="0">
              <a:latin typeface="Calibri" panose="020F0502020204030204" pitchFamily="34" charset="0"/>
            </a:endParaRPr>
          </a:p>
        </p:txBody>
      </p:sp>
      <p:pic>
        <p:nvPicPr>
          <p:cNvPr id="2050" name="Picture 2" descr="Musiksymbole Stock-Vektoren und -Grafiken - iStock">
            <a:extLst>
              <a:ext uri="{FF2B5EF4-FFF2-40B4-BE49-F238E27FC236}">
                <a16:creationId xmlns:a16="http://schemas.microsoft.com/office/drawing/2014/main" id="{1D17048E-5D72-48A3-BF46-48C96AB09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8821" y="2324380"/>
            <a:ext cx="840903" cy="8409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475A2B1-1E32-40C2-9C9A-1EB8418E9468}"/>
              </a:ext>
            </a:extLst>
          </p:cNvPr>
          <p:cNvSpPr/>
          <p:nvPr/>
        </p:nvSpPr>
        <p:spPr>
          <a:xfrm>
            <a:off x="7614780" y="2143878"/>
            <a:ext cx="4296048" cy="369332"/>
          </a:xfrm>
          <a:prstGeom prst="rect">
            <a:avLst/>
          </a:prstGeom>
        </p:spPr>
        <p:txBody>
          <a:bodyPr wrap="none">
            <a:spAutoFit/>
          </a:bodyPr>
          <a:lstStyle/>
          <a:p>
            <a:r>
              <a:rPr lang="pt-BR" dirty="0">
                <a:latin typeface="Calibri" panose="020F0502020204030204" pitchFamily="34" charset="0"/>
              </a:rPr>
              <a:t>(</a:t>
            </a:r>
            <a:r>
              <a:rPr lang="pt-BR" i="1" dirty="0">
                <a:latin typeface="Calibri" panose="020F0502020204030204" pitchFamily="34" charset="0"/>
              </a:rPr>
              <a:t>what doesn’t kill you makes you stronger...)</a:t>
            </a:r>
            <a:endParaRPr lang="en-US" i="1" dirty="0"/>
          </a:p>
        </p:txBody>
      </p:sp>
      <p:sp>
        <p:nvSpPr>
          <p:cNvPr id="7" name="Rectangle 6">
            <a:extLst>
              <a:ext uri="{FF2B5EF4-FFF2-40B4-BE49-F238E27FC236}">
                <a16:creationId xmlns:a16="http://schemas.microsoft.com/office/drawing/2014/main" id="{4764628B-C85D-4A52-AD61-2360AE3908FA}"/>
              </a:ext>
            </a:extLst>
          </p:cNvPr>
          <p:cNvSpPr/>
          <p:nvPr/>
        </p:nvSpPr>
        <p:spPr>
          <a:xfrm>
            <a:off x="3809379" y="5956400"/>
            <a:ext cx="5988755" cy="523220"/>
          </a:xfrm>
          <a:prstGeom prst="rect">
            <a:avLst/>
          </a:prstGeom>
        </p:spPr>
        <p:txBody>
          <a:bodyPr wrap="none">
            <a:spAutoFit/>
          </a:bodyPr>
          <a:lstStyle/>
          <a:p>
            <a:r>
              <a:rPr lang="en-US" sz="1400" dirty="0">
                <a:solidFill>
                  <a:srgbClr val="000000"/>
                </a:solidFill>
                <a:latin typeface="Calibri" panose="020F0502020204030204" pitchFamily="34" charset="0"/>
              </a:rPr>
              <a:t>Source: Silver, https://www.davidsilver.uk/wp-content/uploads/2020/03/XX.pdf</a:t>
            </a:r>
            <a:endParaRPr lang="en-US" sz="1400" dirty="0"/>
          </a:p>
          <a:p>
            <a:endParaRPr lang="en-US" sz="1400" dirty="0"/>
          </a:p>
        </p:txBody>
      </p:sp>
    </p:spTree>
    <p:extLst>
      <p:ext uri="{BB962C8B-B14F-4D97-AF65-F5344CB8AC3E}">
        <p14:creationId xmlns:p14="http://schemas.microsoft.com/office/powerpoint/2010/main" val="190741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3FCB-BB7B-4F06-86C7-BB7738066354}"/>
              </a:ext>
            </a:extLst>
          </p:cNvPr>
          <p:cNvSpPr>
            <a:spLocks noGrp="1"/>
          </p:cNvSpPr>
          <p:nvPr>
            <p:ph type="title"/>
          </p:nvPr>
        </p:nvSpPr>
        <p:spPr/>
        <p:txBody>
          <a:bodyPr/>
          <a:lstStyle/>
          <a:p>
            <a:r>
              <a:rPr lang="en-US" dirty="0"/>
              <a:t>Upper Confidence Bounds</a:t>
            </a:r>
          </a:p>
        </p:txBody>
      </p:sp>
      <p:pic>
        <p:nvPicPr>
          <p:cNvPr id="4" name="Content Placeholder 3">
            <a:extLst>
              <a:ext uri="{FF2B5EF4-FFF2-40B4-BE49-F238E27FC236}">
                <a16:creationId xmlns:a16="http://schemas.microsoft.com/office/drawing/2014/main" id="{0228ECEF-17AD-429A-832A-9A31397423FE}"/>
              </a:ext>
            </a:extLst>
          </p:cNvPr>
          <p:cNvPicPr>
            <a:picLocks noGrp="1" noChangeAspect="1"/>
          </p:cNvPicPr>
          <p:nvPr>
            <p:ph idx="1"/>
          </p:nvPr>
        </p:nvPicPr>
        <p:blipFill>
          <a:blip r:embed="rId3"/>
          <a:stretch>
            <a:fillRect/>
          </a:stretch>
        </p:blipFill>
        <p:spPr>
          <a:xfrm>
            <a:off x="1934527" y="2056289"/>
            <a:ext cx="4543425" cy="1009650"/>
          </a:xfrm>
          <a:prstGeom prst="rect">
            <a:avLst/>
          </a:prstGeom>
        </p:spPr>
      </p:pic>
      <p:sp>
        <p:nvSpPr>
          <p:cNvPr id="5" name="TextBox 4">
            <a:extLst>
              <a:ext uri="{FF2B5EF4-FFF2-40B4-BE49-F238E27FC236}">
                <a16:creationId xmlns:a16="http://schemas.microsoft.com/office/drawing/2014/main" id="{70256C25-7075-4142-8619-E6E14AE34EE7}"/>
              </a:ext>
            </a:extLst>
          </p:cNvPr>
          <p:cNvSpPr txBox="1"/>
          <p:nvPr/>
        </p:nvSpPr>
        <p:spPr>
          <a:xfrm>
            <a:off x="1257300" y="1690688"/>
            <a:ext cx="8807668" cy="400110"/>
          </a:xfrm>
          <a:prstGeom prst="rect">
            <a:avLst/>
          </a:prstGeom>
          <a:noFill/>
        </p:spPr>
        <p:txBody>
          <a:bodyPr wrap="none" rtlCol="0">
            <a:spAutoFit/>
          </a:bodyPr>
          <a:lstStyle/>
          <a:p>
            <a:r>
              <a:rPr lang="en-US" sz="2000" dirty="0"/>
              <a:t>Select action that maximizes the action value with a given upper confidence bound</a:t>
            </a:r>
          </a:p>
        </p:txBody>
      </p:sp>
      <p:pic>
        <p:nvPicPr>
          <p:cNvPr id="8" name="Picture 7">
            <a:extLst>
              <a:ext uri="{FF2B5EF4-FFF2-40B4-BE49-F238E27FC236}">
                <a16:creationId xmlns:a16="http://schemas.microsoft.com/office/drawing/2014/main" id="{7828F411-33B7-4686-9A4B-AA1D1823E154}"/>
              </a:ext>
            </a:extLst>
          </p:cNvPr>
          <p:cNvPicPr>
            <a:picLocks noChangeAspect="1"/>
          </p:cNvPicPr>
          <p:nvPr/>
        </p:nvPicPr>
        <p:blipFill>
          <a:blip r:embed="rId4"/>
          <a:stretch>
            <a:fillRect/>
          </a:stretch>
        </p:blipFill>
        <p:spPr>
          <a:xfrm>
            <a:off x="1533525" y="3795888"/>
            <a:ext cx="4648200" cy="714375"/>
          </a:xfrm>
          <a:prstGeom prst="rect">
            <a:avLst/>
          </a:prstGeom>
        </p:spPr>
      </p:pic>
      <p:pic>
        <p:nvPicPr>
          <p:cNvPr id="9" name="Picture 8">
            <a:extLst>
              <a:ext uri="{FF2B5EF4-FFF2-40B4-BE49-F238E27FC236}">
                <a16:creationId xmlns:a16="http://schemas.microsoft.com/office/drawing/2014/main" id="{43C2199C-4227-4ACA-8534-803C64EBD05D}"/>
              </a:ext>
            </a:extLst>
          </p:cNvPr>
          <p:cNvPicPr>
            <a:picLocks noChangeAspect="1"/>
          </p:cNvPicPr>
          <p:nvPr/>
        </p:nvPicPr>
        <p:blipFill>
          <a:blip r:embed="rId5"/>
          <a:stretch>
            <a:fillRect/>
          </a:stretch>
        </p:blipFill>
        <p:spPr>
          <a:xfrm>
            <a:off x="1533525" y="4491037"/>
            <a:ext cx="6457950" cy="676275"/>
          </a:xfrm>
          <a:prstGeom prst="rect">
            <a:avLst/>
          </a:prstGeom>
        </p:spPr>
      </p:pic>
      <p:sp>
        <p:nvSpPr>
          <p:cNvPr id="11" name="Rectangle 10">
            <a:extLst>
              <a:ext uri="{FF2B5EF4-FFF2-40B4-BE49-F238E27FC236}">
                <a16:creationId xmlns:a16="http://schemas.microsoft.com/office/drawing/2014/main" id="{425B7F25-70ED-4418-AEAD-AF89E20C120F}"/>
              </a:ext>
            </a:extLst>
          </p:cNvPr>
          <p:cNvSpPr/>
          <p:nvPr/>
        </p:nvSpPr>
        <p:spPr>
          <a:xfrm>
            <a:off x="6349365" y="3922244"/>
            <a:ext cx="3573780" cy="461665"/>
          </a:xfrm>
          <a:prstGeom prst="rect">
            <a:avLst/>
          </a:prstGeom>
        </p:spPr>
        <p:txBody>
          <a:bodyPr wrap="square">
            <a:spAutoFit/>
          </a:bodyPr>
          <a:lstStyle/>
          <a:p>
            <a:r>
              <a:rPr lang="en-US" sz="2400" dirty="0" err="1"/>
              <a:t>Hoeffdings</a:t>
            </a:r>
            <a:r>
              <a:rPr lang="en-US" sz="2400" dirty="0"/>
              <a:t> Inequality</a:t>
            </a:r>
          </a:p>
        </p:txBody>
      </p:sp>
      <p:pic>
        <p:nvPicPr>
          <p:cNvPr id="3" name="Picture 2">
            <a:extLst>
              <a:ext uri="{FF2B5EF4-FFF2-40B4-BE49-F238E27FC236}">
                <a16:creationId xmlns:a16="http://schemas.microsoft.com/office/drawing/2014/main" id="{55351B52-02A9-421F-A685-27A31887FFB6}"/>
              </a:ext>
            </a:extLst>
          </p:cNvPr>
          <p:cNvPicPr>
            <a:picLocks noChangeAspect="1"/>
          </p:cNvPicPr>
          <p:nvPr/>
        </p:nvPicPr>
        <p:blipFill>
          <a:blip r:embed="rId6"/>
          <a:stretch>
            <a:fillRect/>
          </a:stretch>
        </p:blipFill>
        <p:spPr>
          <a:xfrm>
            <a:off x="1639768" y="5225452"/>
            <a:ext cx="2486025" cy="1152525"/>
          </a:xfrm>
          <a:prstGeom prst="rect">
            <a:avLst/>
          </a:prstGeom>
        </p:spPr>
      </p:pic>
    </p:spTree>
    <p:extLst>
      <p:ext uri="{BB962C8B-B14F-4D97-AF65-F5344CB8AC3E}">
        <p14:creationId xmlns:p14="http://schemas.microsoft.com/office/powerpoint/2010/main" val="245643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3304-D946-46D6-B525-C5F1BCAC1C4F}"/>
              </a:ext>
            </a:extLst>
          </p:cNvPr>
          <p:cNvSpPr>
            <a:spLocks noGrp="1"/>
          </p:cNvSpPr>
          <p:nvPr>
            <p:ph type="title"/>
          </p:nvPr>
        </p:nvSpPr>
        <p:spPr/>
        <p:txBody>
          <a:bodyPr/>
          <a:lstStyle/>
          <a:p>
            <a:r>
              <a:rPr lang="en-US" dirty="0"/>
              <a:t>Bayesian Bandits</a:t>
            </a:r>
          </a:p>
        </p:txBody>
      </p:sp>
      <p:sp>
        <p:nvSpPr>
          <p:cNvPr id="5" name="Rectangle 4">
            <a:extLst>
              <a:ext uri="{FF2B5EF4-FFF2-40B4-BE49-F238E27FC236}">
                <a16:creationId xmlns:a16="http://schemas.microsoft.com/office/drawing/2014/main" id="{20CC96B3-E3CF-4590-BD2D-20B7E3BEE691}"/>
              </a:ext>
            </a:extLst>
          </p:cNvPr>
          <p:cNvSpPr/>
          <p:nvPr/>
        </p:nvSpPr>
        <p:spPr>
          <a:xfrm>
            <a:off x="894939" y="957707"/>
            <a:ext cx="10402121" cy="1200329"/>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Bayesian bandits exploit prior knowledge of rewards P(R).</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Uses Bayesian Rule to update the probabilities of reward of each action.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B8120B-1FAC-43C0-88F5-7AFF15D3C88E}"/>
                  </a:ext>
                </a:extLst>
              </p:cNvPr>
              <p:cNvSpPr txBox="1"/>
              <p:nvPr/>
            </p:nvSpPr>
            <p:spPr>
              <a:xfrm>
                <a:off x="3463704" y="2471303"/>
                <a:ext cx="7363875" cy="8745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𝑅𝑒𝑤𝑎𝑟𝑑</m:t>
                      </m:r>
                      <m:r>
                        <a:rPr lang="en-US" sz="2400" b="0" i="1" smtClean="0">
                          <a:latin typeface="Cambria Math" panose="02040503050406030204" pitchFamily="18" charset="0"/>
                        </a:rPr>
                        <m:t>|</m:t>
                      </m:r>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𝐴𝑐𝑡𝑖𝑜𝑛</m:t>
                              </m:r>
                            </m:e>
                            <m:e>
                              <m:r>
                                <a:rPr lang="en-US" sz="2400" b="0" i="1" smtClean="0">
                                  <a:latin typeface="Cambria Math" panose="02040503050406030204" pitchFamily="18" charset="0"/>
                                </a:rPr>
                                <m:t>𝑅𝑒𝑤𝑎𝑟𝑑</m:t>
                              </m:r>
                            </m:e>
                          </m:d>
                          <m:r>
                            <a:rPr lang="en-US" sz="2400" b="0" i="1" smtClean="0">
                              <a:latin typeface="Cambria Math" panose="02040503050406030204" pitchFamily="18" charset="0"/>
                            </a:rPr>
                            <m:t> </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𝑅𝑒𝑤𝑎𝑟𝑑</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den>
                      </m:f>
                    </m:oMath>
                  </m:oMathPara>
                </a14:m>
                <a:endParaRPr lang="en-US" sz="2400" dirty="0"/>
              </a:p>
            </p:txBody>
          </p:sp>
        </mc:Choice>
        <mc:Fallback xmlns="">
          <p:sp>
            <p:nvSpPr>
              <p:cNvPr id="8" name="TextBox 7">
                <a:extLst>
                  <a:ext uri="{FF2B5EF4-FFF2-40B4-BE49-F238E27FC236}">
                    <a16:creationId xmlns:a16="http://schemas.microsoft.com/office/drawing/2014/main" id="{83B8120B-1FAC-43C0-88F5-7AFF15D3C88E}"/>
                  </a:ext>
                </a:extLst>
              </p:cNvPr>
              <p:cNvSpPr txBox="1">
                <a:spLocks noRot="1" noChangeAspect="1" noMove="1" noResize="1" noEditPoints="1" noAdjustHandles="1" noChangeArrowheads="1" noChangeShapeType="1" noTextEdit="1"/>
              </p:cNvSpPr>
              <p:nvPr/>
            </p:nvSpPr>
            <p:spPr>
              <a:xfrm>
                <a:off x="3463704" y="2471303"/>
                <a:ext cx="7363875" cy="874598"/>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0B3997A-BD97-469E-ADB3-1BD7D749F101}"/>
              </a:ext>
            </a:extLst>
          </p:cNvPr>
          <p:cNvSpPr txBox="1"/>
          <p:nvPr/>
        </p:nvSpPr>
        <p:spPr>
          <a:xfrm>
            <a:off x="1952846" y="1973370"/>
            <a:ext cx="627095" cy="369332"/>
          </a:xfrm>
          <a:prstGeom prst="rect">
            <a:avLst/>
          </a:prstGeom>
          <a:noFill/>
        </p:spPr>
        <p:txBody>
          <a:bodyPr wrap="none" rtlCol="0">
            <a:spAutoFit/>
          </a:bodyPr>
          <a:lstStyle/>
          <a:p>
            <a:r>
              <a:rPr lang="en-US" dirty="0"/>
              <a:t>___</a:t>
            </a:r>
          </a:p>
        </p:txBody>
      </p:sp>
      <p:cxnSp>
        <p:nvCxnSpPr>
          <p:cNvPr id="11" name="Connector: Elbow 10">
            <a:extLst>
              <a:ext uri="{FF2B5EF4-FFF2-40B4-BE49-F238E27FC236}">
                <a16:creationId xmlns:a16="http://schemas.microsoft.com/office/drawing/2014/main" id="{161FCE4A-938D-4FE6-B0B0-5DFABD39D27E}"/>
              </a:ext>
            </a:extLst>
          </p:cNvPr>
          <p:cNvCxnSpPr>
            <a:cxnSpLocks/>
            <a:stCxn id="9" idx="2"/>
            <a:endCxn id="8" idx="1"/>
          </p:cNvCxnSpPr>
          <p:nvPr/>
        </p:nvCxnSpPr>
        <p:spPr bwMode="gray">
          <a:xfrm rot="16200000" flipH="1">
            <a:off x="2582099" y="2026997"/>
            <a:ext cx="565900" cy="11973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9E3BB69-D9E6-4363-A062-DED903473990}"/>
              </a:ext>
            </a:extLst>
          </p:cNvPr>
          <p:cNvSpPr/>
          <p:nvPr/>
        </p:nvSpPr>
        <p:spPr>
          <a:xfrm>
            <a:off x="823111" y="4410698"/>
            <a:ext cx="10157637" cy="1200329"/>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Bayesian Bandits depend on good knowledge about the prior distribution of rewards. When this is true, the search process for the best arm is more efficient, i.e., less useless exploration.</a:t>
            </a:r>
          </a:p>
        </p:txBody>
      </p:sp>
    </p:spTree>
    <p:extLst>
      <p:ext uri="{BB962C8B-B14F-4D97-AF65-F5344CB8AC3E}">
        <p14:creationId xmlns:p14="http://schemas.microsoft.com/office/powerpoint/2010/main" val="285916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203F-4EC0-4424-BBC5-CDDD31983353}"/>
              </a:ext>
            </a:extLst>
          </p:cNvPr>
          <p:cNvSpPr>
            <a:spLocks noGrp="1"/>
          </p:cNvSpPr>
          <p:nvPr>
            <p:ph type="title"/>
          </p:nvPr>
        </p:nvSpPr>
        <p:spPr/>
        <p:txBody>
          <a:bodyPr/>
          <a:lstStyle/>
          <a:p>
            <a:r>
              <a:rPr lang="en-US" dirty="0"/>
              <a:t>Bayesian Bandits Algorithm</a:t>
            </a:r>
          </a:p>
        </p:txBody>
      </p:sp>
      <p:pic>
        <p:nvPicPr>
          <p:cNvPr id="4" name="Picture 3">
            <a:extLst>
              <a:ext uri="{FF2B5EF4-FFF2-40B4-BE49-F238E27FC236}">
                <a16:creationId xmlns:a16="http://schemas.microsoft.com/office/drawing/2014/main" id="{795F0F4C-AF20-4AA2-991A-493D4286280C}"/>
              </a:ext>
            </a:extLst>
          </p:cNvPr>
          <p:cNvPicPr>
            <a:picLocks noChangeAspect="1"/>
          </p:cNvPicPr>
          <p:nvPr/>
        </p:nvPicPr>
        <p:blipFill>
          <a:blip r:embed="rId2"/>
          <a:stretch>
            <a:fillRect/>
          </a:stretch>
        </p:blipFill>
        <p:spPr>
          <a:xfrm>
            <a:off x="1745176" y="2681545"/>
            <a:ext cx="8262551" cy="3626650"/>
          </a:xfrm>
          <a:prstGeom prst="rect">
            <a:avLst/>
          </a:prstGeom>
        </p:spPr>
      </p:pic>
      <p:sp>
        <p:nvSpPr>
          <p:cNvPr id="5" name="Rectangle 4">
            <a:extLst>
              <a:ext uri="{FF2B5EF4-FFF2-40B4-BE49-F238E27FC236}">
                <a16:creationId xmlns:a16="http://schemas.microsoft.com/office/drawing/2014/main" id="{23106696-255B-4395-8BEA-932FC3BB157C}"/>
              </a:ext>
            </a:extLst>
          </p:cNvPr>
          <p:cNvSpPr/>
          <p:nvPr/>
        </p:nvSpPr>
        <p:spPr>
          <a:xfrm>
            <a:off x="762382" y="1162802"/>
            <a:ext cx="8647432"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The posterior probability can be used by the following algorithms: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Upper confidence bounds (Bayesian UCB)</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Probability matching (Thompson sampling)</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43F6DF0-EFB2-48C8-AC43-CBA42E395A53}"/>
              </a:ext>
            </a:extLst>
          </p:cNvPr>
          <p:cNvSpPr/>
          <p:nvPr/>
        </p:nvSpPr>
        <p:spPr>
          <a:xfrm>
            <a:off x="3286897" y="6344563"/>
            <a:ext cx="5988755" cy="307777"/>
          </a:xfrm>
          <a:prstGeom prst="rect">
            <a:avLst/>
          </a:prstGeom>
        </p:spPr>
        <p:txBody>
          <a:bodyPr wrap="none">
            <a:spAutoFit/>
          </a:bodyPr>
          <a:lstStyle/>
          <a:p>
            <a:r>
              <a:rPr lang="en-US" sz="1400" dirty="0">
                <a:solidFill>
                  <a:srgbClr val="000000"/>
                </a:solidFill>
                <a:latin typeface="Calibri" panose="020F0502020204030204" pitchFamily="34" charset="0"/>
              </a:rPr>
              <a:t>Source: Silver, https://www.davidsilver.uk/wp-content/uploads/2020/03/XX.pdf</a:t>
            </a:r>
            <a:endParaRPr lang="en-US" sz="1400" dirty="0"/>
          </a:p>
        </p:txBody>
      </p:sp>
    </p:spTree>
    <p:extLst>
      <p:ext uri="{BB962C8B-B14F-4D97-AF65-F5344CB8AC3E}">
        <p14:creationId xmlns:p14="http://schemas.microsoft.com/office/powerpoint/2010/main" val="688659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4442-5600-42B8-9B38-8B1F97A86EB5}"/>
              </a:ext>
            </a:extLst>
          </p:cNvPr>
          <p:cNvSpPr>
            <a:spLocks noGrp="1"/>
          </p:cNvSpPr>
          <p:nvPr>
            <p:ph type="title"/>
          </p:nvPr>
        </p:nvSpPr>
        <p:spPr/>
        <p:txBody>
          <a:bodyPr/>
          <a:lstStyle/>
          <a:p>
            <a:r>
              <a:rPr lang="en-US" dirty="0"/>
              <a:t>Bayesian Bandits – Thompson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C066C2-2598-44CD-BD24-95AF70C64A0E}"/>
                  </a:ext>
                </a:extLst>
              </p:cNvPr>
              <p:cNvSpPr>
                <a:spLocks noGrp="1"/>
              </p:cNvSpPr>
              <p:nvPr>
                <p:ph idx="1"/>
              </p:nvPr>
            </p:nvSpPr>
            <p:spPr>
              <a:xfrm>
                <a:off x="478369" y="1213308"/>
                <a:ext cx="11473384" cy="5490221"/>
              </a:xfrm>
            </p:spPr>
            <p:txBody>
              <a:bodyPr/>
              <a:lstStyle/>
              <a:p>
                <a:r>
                  <a:rPr lang="pt-BR" dirty="0"/>
                  <a:t>Each arm-bandit is represented by a beta distribution</a:t>
                </a:r>
                <a:endParaRPr lang="en-US" sz="2400" dirty="0"/>
              </a:p>
              <a:p>
                <a:r>
                  <a:rPr lang="en-US" sz="1800" u="sng" dirty="0"/>
                  <a:t>Algorithm</a:t>
                </a:r>
              </a:p>
              <a:p>
                <a:pPr/>
                <a14:m>
                  <m:oMathPara xmlns:m="http://schemas.openxmlformats.org/officeDocument/2006/math">
                    <m:oMathParaPr>
                      <m:jc m:val="left"/>
                    </m:oMathParaPr>
                    <m:oMath xmlns:m="http://schemas.openxmlformats.org/officeDocument/2006/math">
                      <m:r>
                        <a:rPr lang="x-IV_mathan" sz="1800">
                          <a:latin typeface="Cambria Math" panose="02040503050406030204" pitchFamily="18" charset="0"/>
                        </a:rPr>
                        <m:t>𝑝𝑜𝑠𝑡𝑒𝑟𝑖𝑜𝑟</m:t>
                      </m:r>
                      <m:r>
                        <a:rPr lang="x-IV_mathan" sz="1800">
                          <a:latin typeface="Cambria Math" panose="02040503050406030204" pitchFamily="18" charset="0"/>
                        </a:rPr>
                        <m:t>=</m:t>
                      </m:r>
                      <m:r>
                        <a:rPr lang="x-IV_mathan" sz="1800" i="1">
                          <a:latin typeface="Cambria Math" panose="02040503050406030204" pitchFamily="18" charset="0"/>
                        </a:rPr>
                        <m:t> </m:t>
                      </m:r>
                      <m:r>
                        <a:rPr lang="x-IV_mathan" sz="1800">
                          <a:latin typeface="Cambria Math" panose="02040503050406030204" pitchFamily="18" charset="0"/>
                        </a:rPr>
                        <m:t>𝐵𝑒𝑡𝑎</m:t>
                      </m:r>
                      <m:d>
                        <m:dPr>
                          <m:ctrlPr>
                            <a:rPr lang="x-IV_mathan" sz="1800" i="1">
                              <a:latin typeface="Cambria Math" panose="02040503050406030204" pitchFamily="18" charset="0"/>
                            </a:rPr>
                          </m:ctrlPr>
                        </m:dPr>
                        <m:e>
                          <m:r>
                            <a:rPr lang="x-IV_mathan" sz="1800">
                              <a:latin typeface="Cambria Math" panose="02040503050406030204" pitchFamily="18" charset="0"/>
                            </a:rPr>
                            <m:t>𝛼</m:t>
                          </m:r>
                          <m:r>
                            <a:rPr lang="x-IV_mathan" sz="1800">
                              <a:latin typeface="Cambria Math" panose="02040503050406030204" pitchFamily="18" charset="0"/>
                            </a:rPr>
                            <m:t>,</m:t>
                          </m:r>
                          <m:r>
                            <a:rPr lang="x-IV_mathan" sz="1800">
                              <a:latin typeface="Cambria Math" panose="02040503050406030204" pitchFamily="18" charset="0"/>
                            </a:rPr>
                            <m:t>𝛽</m:t>
                          </m:r>
                        </m:e>
                      </m:d>
                      <m:r>
                        <a:rPr lang="x-IV_mathan" sz="1800" i="1">
                          <a:latin typeface="Cambria Math" panose="02040503050406030204" pitchFamily="18" charset="0"/>
                        </a:rPr>
                        <m:t> </m:t>
                      </m:r>
                      <m:r>
                        <a:rPr lang="x-IV_mathan" sz="1800">
                          <a:latin typeface="Cambria Math" panose="02040503050406030204" pitchFamily="18" charset="0"/>
                        </a:rPr>
                        <m:t>.</m:t>
                      </m:r>
                      <m:r>
                        <a:rPr lang="x-IV_mathan" sz="1800" i="1">
                          <a:latin typeface="Cambria Math" panose="02040503050406030204" pitchFamily="18" charset="0"/>
                        </a:rPr>
                        <m:t> </m:t>
                      </m:r>
                      <m:r>
                        <a:rPr lang="x-IV_mathan" sz="1800">
                          <a:latin typeface="Cambria Math" panose="02040503050406030204" pitchFamily="18" charset="0"/>
                        </a:rPr>
                        <m:t>𝑝𝑟𝑖𝑜𝑟</m:t>
                      </m:r>
                      <m:r>
                        <a:rPr lang="x-IV_mathan" sz="1800" i="1">
                          <a:latin typeface="Cambria Math" panose="02040503050406030204" pitchFamily="18" charset="0"/>
                        </a:rPr>
                        <m:t> </m:t>
                      </m:r>
                    </m:oMath>
                  </m:oMathPara>
                </a14:m>
                <a:endParaRPr lang="x-IV_mathan" sz="1800" dirty="0"/>
              </a:p>
              <a:p>
                <a:pPr/>
                <a14:m>
                  <m:oMathPara xmlns:m="http://schemas.openxmlformats.org/officeDocument/2006/math">
                    <m:oMathParaPr>
                      <m:jc m:val="left"/>
                    </m:oMathParaPr>
                    <m:oMath xmlns:m="http://schemas.openxmlformats.org/officeDocument/2006/math">
                      <m:r>
                        <a:rPr lang="x-IV_mathan" sz="1800">
                          <a:latin typeface="Cambria Math" panose="02040503050406030204" pitchFamily="18" charset="0"/>
                        </a:rPr>
                        <m:t>𝑖𝑛𝑖𝑡𝑖𝑎𝑙𝑖𝑧𝑒</m:t>
                      </m:r>
                      <m:r>
                        <a:rPr lang="x-IV_mathan" sz="1800" i="1">
                          <a:latin typeface="Cambria Math" panose="02040503050406030204" pitchFamily="18" charset="0"/>
                        </a:rPr>
                        <m:t> </m:t>
                      </m:r>
                      <m:r>
                        <a:rPr lang="x-IV_mathan" sz="1800">
                          <a:latin typeface="Cambria Math" panose="02040503050406030204" pitchFamily="18" charset="0"/>
                        </a:rPr>
                        <m:t>𝑝𝑟𝑖𝑜𝑟</m:t>
                      </m:r>
                      <m:r>
                        <a:rPr lang="x-IV_mathan" sz="1800">
                          <a:latin typeface="Cambria Math" panose="02040503050406030204" pitchFamily="18" charset="0"/>
                        </a:rPr>
                        <m:t>=</m:t>
                      </m:r>
                      <m:r>
                        <a:rPr lang="x-IV_mathan" sz="1800" i="1">
                          <a:latin typeface="Cambria Math" panose="02040503050406030204" pitchFamily="18" charset="0"/>
                        </a:rPr>
                        <m:t> </m:t>
                      </m:r>
                      <m:r>
                        <a:rPr lang="x-IV_mathan" sz="1800">
                          <a:latin typeface="Cambria Math" panose="02040503050406030204" pitchFamily="18" charset="0"/>
                        </a:rPr>
                        <m:t>𝐵𝑒𝑡𝑎</m:t>
                      </m:r>
                      <m:d>
                        <m:dPr>
                          <m:ctrlPr>
                            <a:rPr lang="x-IV_mathan" sz="1800" i="1">
                              <a:latin typeface="Cambria Math" panose="02040503050406030204" pitchFamily="18" charset="0"/>
                            </a:rPr>
                          </m:ctrlPr>
                        </m:dPr>
                        <m:e>
                          <m:r>
                            <a:rPr lang="x-IV_mathan" sz="1800">
                              <a:latin typeface="Cambria Math" panose="02040503050406030204" pitchFamily="18" charset="0"/>
                            </a:rPr>
                            <m:t>1,1</m:t>
                          </m:r>
                        </m:e>
                      </m:d>
                    </m:oMath>
                  </m:oMathPara>
                </a14:m>
                <a:endParaRPr lang="x-IV_mathan" sz="1800" dirty="0"/>
              </a:p>
              <a:p>
                <a:pPr/>
                <a14:m>
                  <m:oMath xmlns:m="http://schemas.openxmlformats.org/officeDocument/2006/math">
                    <m:r>
                      <a:rPr lang="en-US" sz="1800">
                        <a:latin typeface="Cambria Math" panose="02040503050406030204" pitchFamily="18" charset="0"/>
                      </a:rPr>
                      <m:t>𝐵𝑒𝑡𝑎</m:t>
                    </m:r>
                    <m:d>
                      <m:dPr>
                        <m:ctrlPr>
                          <a:rPr lang="en-US" sz="1800" i="1">
                            <a:latin typeface="Cambria Math" panose="02040503050406030204" pitchFamily="18" charset="0"/>
                          </a:rPr>
                        </m:ctrlPr>
                      </m:dPr>
                      <m:e>
                        <m:r>
                          <a:rPr lang="en-US" sz="1800">
                            <a:latin typeface="Cambria Math" panose="02040503050406030204" pitchFamily="18" charset="0"/>
                          </a:rPr>
                          <m:t>𝛼</m:t>
                        </m:r>
                        <m:r>
                          <a:rPr lang="en-US" sz="1800">
                            <a:latin typeface="Cambria Math" panose="02040503050406030204" pitchFamily="18" charset="0"/>
                          </a:rPr>
                          <m:t>+1,</m:t>
                        </m:r>
                        <m:r>
                          <a:rPr lang="en-US" sz="1800">
                            <a:latin typeface="Cambria Math" panose="02040503050406030204" pitchFamily="18" charset="0"/>
                          </a:rPr>
                          <m:t>𝛽</m:t>
                        </m:r>
                      </m:e>
                    </m:d>
                    <m:r>
                      <a:rPr lang="en-US" sz="1800" i="1">
                        <a:latin typeface="Cambria Math" panose="02040503050406030204" pitchFamily="18" charset="0"/>
                      </a:rPr>
                      <m:t> </m:t>
                    </m:r>
                    <m:r>
                      <a:rPr lang="en-US" sz="1800">
                        <a:latin typeface="Cambria Math" panose="02040503050406030204" pitchFamily="18" charset="0"/>
                      </a:rPr>
                      <m:t>𝑖𝑓</m:t>
                    </m:r>
                    <m:r>
                      <a:rPr lang="en-US" sz="1800" i="1">
                        <a:latin typeface="Cambria Math" panose="02040503050406030204" pitchFamily="18" charset="0"/>
                      </a:rPr>
                      <m:t> </m:t>
                    </m:r>
                    <m:r>
                      <a:rPr lang="en-US" sz="1800">
                        <a:latin typeface="Cambria Math" panose="02040503050406030204" pitchFamily="18" charset="0"/>
                      </a:rPr>
                      <m:t>𝑤𝑒</m:t>
                    </m:r>
                    <m:r>
                      <a:rPr lang="en-US" sz="1800" i="1">
                        <a:latin typeface="Cambria Math" panose="02040503050406030204" pitchFamily="18" charset="0"/>
                      </a:rPr>
                      <m:t> </m:t>
                    </m:r>
                    <m:r>
                      <a:rPr lang="en-US" sz="1800">
                        <a:latin typeface="Cambria Math" panose="02040503050406030204" pitchFamily="18" charset="0"/>
                      </a:rPr>
                      <m:t>𝑜𝑏𝑠𝑒𝑟𝑣𝑒</m:t>
                    </m:r>
                    <m:r>
                      <a:rPr lang="en-US" sz="1800" i="1">
                        <a:latin typeface="Cambria Math" panose="02040503050406030204" pitchFamily="18" charset="0"/>
                      </a:rPr>
                      <m:t> </m:t>
                    </m:r>
                    <m:r>
                      <a:rPr lang="en-US" sz="1800">
                        <a:latin typeface="Cambria Math" panose="02040503050406030204" pitchFamily="18" charset="0"/>
                      </a:rPr>
                      <m:t>𝑟𝑒𝑤𝑎𝑟𝑑</m:t>
                    </m:r>
                    <m:r>
                      <a:rPr lang="en-US" sz="1800">
                        <a:latin typeface="Cambria Math" panose="02040503050406030204" pitchFamily="18" charset="0"/>
                      </a:rPr>
                      <m:t>=1</m:t>
                    </m:r>
                  </m:oMath>
                </a14:m>
                <a:r>
                  <a:rPr lang="en-US" sz="1800" dirty="0"/>
                  <a:t> (Bernoulli arms)</a:t>
                </a:r>
                <a:br>
                  <a:rPr lang="en-US" sz="1800" dirty="0"/>
                </a:br>
                <a14:m>
                  <m:oMathPara xmlns:m="http://schemas.openxmlformats.org/officeDocument/2006/math">
                    <m:oMathParaPr>
                      <m:jc m:val="left"/>
                    </m:oMathParaPr>
                    <m:oMath xmlns:m="http://schemas.openxmlformats.org/officeDocument/2006/math">
                      <m:r>
                        <a:rPr lang="en-US" sz="1800">
                          <a:latin typeface="Cambria Math" panose="02040503050406030204" pitchFamily="18" charset="0"/>
                        </a:rPr>
                        <m:t>𝐵𝑒𝑡𝑎</m:t>
                      </m:r>
                      <m:d>
                        <m:dPr>
                          <m:ctrlPr>
                            <a:rPr lang="en-US" sz="1800" i="1">
                              <a:latin typeface="Cambria Math" panose="02040503050406030204" pitchFamily="18" charset="0"/>
                            </a:rPr>
                          </m:ctrlPr>
                        </m:dPr>
                        <m:e>
                          <m:r>
                            <a:rPr lang="en-US" sz="1800">
                              <a:latin typeface="Cambria Math" panose="02040503050406030204" pitchFamily="18" charset="0"/>
                            </a:rPr>
                            <m:t>𝛼</m:t>
                          </m:r>
                          <m:r>
                            <a:rPr lang="en-US" sz="1800">
                              <a:latin typeface="Cambria Math" panose="02040503050406030204" pitchFamily="18" charset="0"/>
                            </a:rPr>
                            <m:t>,</m:t>
                          </m:r>
                          <m:r>
                            <a:rPr lang="en-US" sz="1800">
                              <a:latin typeface="Cambria Math" panose="02040503050406030204" pitchFamily="18" charset="0"/>
                            </a:rPr>
                            <m:t>𝛽</m:t>
                          </m:r>
                          <m:r>
                            <a:rPr lang="en-US" sz="1800">
                              <a:latin typeface="Cambria Math" panose="02040503050406030204" pitchFamily="18" charset="0"/>
                            </a:rPr>
                            <m:t>+1</m:t>
                          </m:r>
                        </m:e>
                      </m:d>
                      <m:r>
                        <a:rPr lang="en-US" sz="1800" i="1">
                          <a:latin typeface="Cambria Math" panose="02040503050406030204" pitchFamily="18" charset="0"/>
                        </a:rPr>
                        <m:t> </m:t>
                      </m:r>
                      <m:r>
                        <a:rPr lang="en-US" sz="1800">
                          <a:latin typeface="Cambria Math" panose="02040503050406030204" pitchFamily="18" charset="0"/>
                        </a:rPr>
                        <m:t>𝑖𝑓</m:t>
                      </m:r>
                      <m:r>
                        <a:rPr lang="en-US" sz="1800" i="1">
                          <a:latin typeface="Cambria Math" panose="02040503050406030204" pitchFamily="18" charset="0"/>
                        </a:rPr>
                        <m:t> </m:t>
                      </m:r>
                      <m:r>
                        <a:rPr lang="en-US" sz="1800">
                          <a:latin typeface="Cambria Math" panose="02040503050406030204" pitchFamily="18" charset="0"/>
                        </a:rPr>
                        <m:t>𝑤𝑒</m:t>
                      </m:r>
                      <m:r>
                        <a:rPr lang="en-US" sz="1800" i="1">
                          <a:latin typeface="Cambria Math" panose="02040503050406030204" pitchFamily="18" charset="0"/>
                        </a:rPr>
                        <m:t> </m:t>
                      </m:r>
                      <m:r>
                        <a:rPr lang="en-US" sz="1800">
                          <a:latin typeface="Cambria Math" panose="02040503050406030204" pitchFamily="18" charset="0"/>
                        </a:rPr>
                        <m:t>𝑜𝑏𝑠𝑒𝑟𝑣𝑒</m:t>
                      </m:r>
                      <m:r>
                        <a:rPr lang="en-US" sz="1800" i="1">
                          <a:latin typeface="Cambria Math" panose="02040503050406030204" pitchFamily="18" charset="0"/>
                        </a:rPr>
                        <m:t> </m:t>
                      </m:r>
                      <m:r>
                        <a:rPr lang="en-US" sz="1800">
                          <a:latin typeface="Cambria Math" panose="02040503050406030204" pitchFamily="18" charset="0"/>
                        </a:rPr>
                        <m:t>𝑟𝑒𝑤𝑎𝑟𝑑</m:t>
                      </m:r>
                      <m:r>
                        <a:rPr lang="en-US" sz="1800">
                          <a:latin typeface="Cambria Math" panose="02040503050406030204" pitchFamily="18" charset="0"/>
                        </a:rPr>
                        <m:t>=0</m:t>
                      </m:r>
                    </m:oMath>
                  </m:oMathPara>
                </a14:m>
                <a:endParaRPr lang="en-US" sz="1800" dirty="0"/>
              </a:p>
              <a:p>
                <a:r>
                  <a:rPr lang="en-US" sz="1800" dirty="0"/>
                  <a:t>For each arm </a:t>
                </a:r>
                <a:r>
                  <a:rPr lang="en-US" sz="1800" i="1" dirty="0" err="1"/>
                  <a:t>i</a:t>
                </a:r>
                <a:r>
                  <a:rPr lang="en-US" sz="1800" i="1" dirty="0"/>
                  <a:t>, </a:t>
                </a:r>
                <a:r>
                  <a:rPr lang="en-US" sz="1800" dirty="0"/>
                  <a:t>sample it proportionate to its posterior distribution</a:t>
                </a:r>
              </a:p>
              <a:p>
                <a:r>
                  <a:rPr lang="en-US" sz="1800" dirty="0"/>
                  <a:t>Observe the reward and update the Beta posterior for arm </a:t>
                </a:r>
                <a:r>
                  <a:rPr lang="en-US" sz="1800" i="1" dirty="0"/>
                  <a:t>i</a:t>
                </a:r>
                <a:r>
                  <a:rPr lang="en-US" sz="1800" i="1" baseline="-25000" dirty="0"/>
                  <a:t>t</a:t>
                </a:r>
                <a:endParaRPr lang="en-US" sz="1800" dirty="0"/>
              </a:p>
              <a:p>
                <a:endParaRPr lang="en-US" dirty="0"/>
              </a:p>
              <a:p>
                <a:r>
                  <a:rPr lang="en-US" u="sng" dirty="0"/>
                  <a:t>Advantages</a:t>
                </a:r>
                <a:r>
                  <a:rPr lang="en-US" dirty="0"/>
                  <a:t>:</a:t>
                </a:r>
              </a:p>
              <a:p>
                <a:pPr marL="342900" indent="-342900">
                  <a:buFont typeface="Arial" panose="020B0604020202020204" pitchFamily="34" charset="0"/>
                  <a:buChar char="•"/>
                </a:pPr>
                <a:r>
                  <a:rPr lang="en-US" dirty="0"/>
                  <a:t>Non-parametric (do not need to set an upper-confidence bound)</a:t>
                </a:r>
              </a:p>
              <a:p>
                <a:pPr marL="342900" indent="-342900">
                  <a:buFont typeface="Arial" panose="020B0604020202020204" pitchFamily="34" charset="0"/>
                  <a:buChar char="•"/>
                </a:pPr>
                <a:r>
                  <a:rPr lang="en-US" dirty="0"/>
                  <a:t>Does not assume that the mean is a good approximation of the arm reward</a:t>
                </a:r>
              </a:p>
              <a:p>
                <a:pPr marL="342900" indent="-342900">
                  <a:buFont typeface="Arial" panose="020B0604020202020204" pitchFamily="34" charset="0"/>
                  <a:buChar char="•"/>
                </a:pPr>
                <a:r>
                  <a:rPr lang="en-US" dirty="0"/>
                  <a:t>Guarantees exploration and exploitation at the same time</a:t>
                </a:r>
              </a:p>
            </p:txBody>
          </p:sp>
        </mc:Choice>
        <mc:Fallback xmlns="">
          <p:sp>
            <p:nvSpPr>
              <p:cNvPr id="3" name="Content Placeholder 2">
                <a:extLst>
                  <a:ext uri="{FF2B5EF4-FFF2-40B4-BE49-F238E27FC236}">
                    <a16:creationId xmlns:a16="http://schemas.microsoft.com/office/drawing/2014/main" id="{C0C066C2-2598-44CD-BD24-95AF70C64A0E}"/>
                  </a:ext>
                </a:extLst>
              </p:cNvPr>
              <p:cNvSpPr>
                <a:spLocks noGrp="1" noRot="1" noChangeAspect="1" noMove="1" noResize="1" noEditPoints="1" noAdjustHandles="1" noChangeArrowheads="1" noChangeShapeType="1" noTextEdit="1"/>
              </p:cNvSpPr>
              <p:nvPr>
                <p:ph idx="1"/>
              </p:nvPr>
            </p:nvSpPr>
            <p:spPr>
              <a:xfrm>
                <a:off x="478369" y="1213308"/>
                <a:ext cx="11473384" cy="5490221"/>
              </a:xfrm>
              <a:blipFill>
                <a:blip r:embed="rId2"/>
                <a:stretch>
                  <a:fillRect l="-1275" t="-999" b="-1665"/>
                </a:stretch>
              </a:blipFill>
            </p:spPr>
            <p:txBody>
              <a:bodyPr/>
              <a:lstStyle/>
              <a:p>
                <a:r>
                  <a:rPr lang="en-US">
                    <a:noFill/>
                  </a:rPr>
                  <a:t> </a:t>
                </a:r>
              </a:p>
            </p:txBody>
          </p:sp>
        </mc:Fallback>
      </mc:AlternateContent>
      <p:pic>
        <p:nvPicPr>
          <p:cNvPr id="1026" name="Picture 2" descr="Probability density function for the Beta distribution">
            <a:extLst>
              <a:ext uri="{FF2B5EF4-FFF2-40B4-BE49-F238E27FC236}">
                <a16:creationId xmlns:a16="http://schemas.microsoft.com/office/drawing/2014/main" id="{444B85D5-325C-4786-95E7-9BEC5EB0C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555" y="1213307"/>
            <a:ext cx="3931309" cy="31450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DA1A4F-43B0-4243-B6A2-20CC49C3709C}"/>
              </a:ext>
            </a:extLst>
          </p:cNvPr>
          <p:cNvSpPr txBox="1"/>
          <p:nvPr/>
        </p:nvSpPr>
        <p:spPr bwMode="gray">
          <a:xfrm>
            <a:off x="8994156" y="4441462"/>
            <a:ext cx="2719475" cy="192947"/>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source: Wikipedia</a:t>
            </a:r>
          </a:p>
        </p:txBody>
      </p:sp>
    </p:spTree>
    <p:extLst>
      <p:ext uri="{BB962C8B-B14F-4D97-AF65-F5344CB8AC3E}">
        <p14:creationId xmlns:p14="http://schemas.microsoft.com/office/powerpoint/2010/main" val="249936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p:txBody>
          <a:bodyPr/>
          <a:lstStyle/>
          <a:p>
            <a:r>
              <a:rPr lang="en-US" dirty="0"/>
              <a:t>Multi-Armed Bandits</a:t>
            </a:r>
          </a:p>
        </p:txBody>
      </p:sp>
      <p:sp>
        <p:nvSpPr>
          <p:cNvPr id="4" name="TextBox 3">
            <a:extLst>
              <a:ext uri="{FF2B5EF4-FFF2-40B4-BE49-F238E27FC236}">
                <a16:creationId xmlns:a16="http://schemas.microsoft.com/office/drawing/2014/main" id="{99CC26ED-9ED1-85FE-D10D-489D42B8BECA}"/>
              </a:ext>
            </a:extLst>
          </p:cNvPr>
          <p:cNvSpPr txBox="1"/>
          <p:nvPr/>
        </p:nvSpPr>
        <p:spPr bwMode="gray">
          <a:xfrm>
            <a:off x="1453585" y="1475071"/>
            <a:ext cx="9278478" cy="1200329"/>
          </a:xfrm>
          <a:prstGeom prst="rect">
            <a:avLst/>
          </a:prstGeom>
          <a:noFill/>
        </p:spPr>
        <p:txBody>
          <a:bodyPr wrap="square">
            <a:spAutoFit/>
          </a:bodyPr>
          <a:lstStyle/>
          <a:p>
            <a:r>
              <a:rPr lang="en-US" dirty="0"/>
              <a:t>"When solving a problem of interest, do not solve a more general problem as an intermediate step“</a:t>
            </a:r>
          </a:p>
          <a:p>
            <a:endParaRPr lang="en-US" dirty="0"/>
          </a:p>
          <a:p>
            <a:r>
              <a:rPr lang="en-US" dirty="0"/>
              <a:t>Vladimir </a:t>
            </a:r>
            <a:r>
              <a:rPr lang="en-US" dirty="0" err="1"/>
              <a:t>Vapnik</a:t>
            </a:r>
            <a:r>
              <a:rPr lang="en-US" dirty="0"/>
              <a:t> [1]</a:t>
            </a:r>
          </a:p>
        </p:txBody>
      </p:sp>
    </p:spTree>
    <p:extLst>
      <p:ext uri="{BB962C8B-B14F-4D97-AF65-F5344CB8AC3E}">
        <p14:creationId xmlns:p14="http://schemas.microsoft.com/office/powerpoint/2010/main" val="3503833486"/>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49DE-BC3B-4D15-AF4C-3D8AAFE6374C}"/>
              </a:ext>
            </a:extLst>
          </p:cNvPr>
          <p:cNvSpPr>
            <a:spLocks noGrp="1"/>
          </p:cNvSpPr>
          <p:nvPr>
            <p:ph type="title"/>
          </p:nvPr>
        </p:nvSpPr>
        <p:spPr/>
        <p:txBody>
          <a:bodyPr/>
          <a:lstStyle/>
          <a:p>
            <a:r>
              <a:rPr lang="en-US" dirty="0"/>
              <a:t>Contextual Bandits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F0C243-8F5C-411C-BE43-4055D053C289}"/>
                  </a:ext>
                </a:extLst>
              </p:cNvPr>
              <p:cNvSpPr>
                <a:spLocks noGrp="1"/>
              </p:cNvSpPr>
              <p:nvPr>
                <p:ph idx="1"/>
              </p:nvPr>
            </p:nvSpPr>
            <p:spPr>
              <a:xfrm>
                <a:off x="478369" y="1213308"/>
                <a:ext cx="11473384" cy="5195268"/>
              </a:xfrm>
            </p:spPr>
            <p:txBody>
              <a:bodyPr/>
              <a:lstStyle/>
              <a:p>
                <a:r>
                  <a:rPr lang="en-US" u="sng" dirty="0"/>
                  <a:t>Problem</a:t>
                </a:r>
                <a:r>
                  <a:rPr lang="en-US" dirty="0"/>
                  <a:t>: Potentially </a:t>
                </a:r>
                <a:r>
                  <a:rPr lang="en-US" u="sng" dirty="0"/>
                  <a:t>infinite</a:t>
                </a:r>
                <a:r>
                  <a:rPr lang="en-US" dirty="0"/>
                  <a:t> or extremely large number of arms.</a:t>
                </a:r>
              </a:p>
              <a:p>
                <a:r>
                  <a:rPr lang="en-US" u="sng" dirty="0"/>
                  <a:t>Solution</a:t>
                </a:r>
                <a:r>
                  <a:rPr lang="en-US" dirty="0"/>
                  <a:t>: Use features of one arm learn about other arms.</a:t>
                </a:r>
              </a:p>
              <a:p>
                <a:endParaRPr lang="en-US" dirty="0"/>
              </a:p>
              <a:p>
                <a:r>
                  <a:rPr lang="en-US" dirty="0"/>
                  <a:t>Expected reward for arm </a:t>
                </a:r>
                <a:r>
                  <a:rPr lang="en-US" i="1" dirty="0" err="1"/>
                  <a:t>i</a:t>
                </a:r>
                <a:r>
                  <a:rPr lang="en-US" dirty="0"/>
                  <a:t> at time </a:t>
                </a:r>
                <a:r>
                  <a:rPr lang="en-US" i="1" dirty="0"/>
                  <a:t>t </a:t>
                </a:r>
                <a:endParaRPr lang="en-US" dirty="0"/>
              </a:p>
              <a:p>
                <a:pPr/>
                <a14:m>
                  <m:oMathPara xmlns:m="http://schemas.openxmlformats.org/officeDocument/2006/math">
                    <m:oMathParaPr>
                      <m:jc m:val="centerGroup"/>
                    </m:oMathParaPr>
                    <m:oMath xmlns:m="http://schemas.openxmlformats.org/officeDocument/2006/math">
                      <m:r>
                        <a:rPr lang="x-IV_mathan" sz="2400">
                          <a:latin typeface="Cambria Math" panose="02040503050406030204" pitchFamily="18" charset="0"/>
                        </a:rPr>
                        <m:t>𝑅</m:t>
                      </m:r>
                      <m:d>
                        <m:dPr>
                          <m:ctrlPr>
                            <a:rPr lang="x-IV_mathan" sz="2400" i="1">
                              <a:latin typeface="Cambria Math" panose="02040503050406030204" pitchFamily="18" charset="0"/>
                            </a:rPr>
                          </m:ctrlPr>
                        </m:dPr>
                        <m:e>
                          <m:r>
                            <a:rPr lang="x-IV_mathan" sz="2400">
                              <a:latin typeface="Cambria Math" panose="02040503050406030204" pitchFamily="18" charset="0"/>
                            </a:rPr>
                            <m:t>𝑡</m:t>
                          </m:r>
                        </m:e>
                      </m:d>
                      <m:r>
                        <a:rPr lang="x-IV_mathan" sz="2400">
                          <a:latin typeface="Cambria Math" panose="02040503050406030204" pitchFamily="18" charset="0"/>
                        </a:rPr>
                        <m:t>=</m:t>
                      </m:r>
                      <m:sSub>
                        <m:sSubPr>
                          <m:ctrlPr>
                            <a:rPr lang="x-IV_mathan" sz="2400" i="1">
                              <a:latin typeface="Cambria Math" panose="02040503050406030204" pitchFamily="18" charset="0"/>
                            </a:rPr>
                          </m:ctrlPr>
                        </m:sSubPr>
                        <m:e>
                          <m:r>
                            <a:rPr lang="x-IV_mathan" sz="2400">
                              <a:latin typeface="Cambria Math" panose="02040503050406030204" pitchFamily="18" charset="0"/>
                            </a:rPr>
                            <m:t>𝑥</m:t>
                          </m:r>
                        </m:e>
                        <m:sub>
                          <m:r>
                            <a:rPr lang="x-IV_mathan" sz="2400">
                              <a:latin typeface="Cambria Math" panose="02040503050406030204" pitchFamily="18" charset="0"/>
                            </a:rPr>
                            <m:t>𝑖</m:t>
                          </m:r>
                          <m:r>
                            <a:rPr lang="x-IV_mathan" sz="2400">
                              <a:latin typeface="Cambria Math" panose="02040503050406030204" pitchFamily="18" charset="0"/>
                            </a:rPr>
                            <m:t>,</m:t>
                          </m:r>
                          <m:r>
                            <a:rPr lang="x-IV_mathan" sz="2400">
                              <a:latin typeface="Cambria Math" panose="02040503050406030204" pitchFamily="18" charset="0"/>
                            </a:rPr>
                            <m:t>𝑡</m:t>
                          </m:r>
                        </m:sub>
                      </m:sSub>
                      <m:r>
                        <a:rPr lang="x-IV_mathan" sz="2400" i="1">
                          <a:latin typeface="Cambria Math" panose="02040503050406030204" pitchFamily="18" charset="0"/>
                        </a:rPr>
                        <m:t> </m:t>
                      </m:r>
                      <m:r>
                        <a:rPr lang="x-IV_mathan" sz="2400">
                          <a:latin typeface="Cambria Math" panose="02040503050406030204" pitchFamily="18" charset="0"/>
                        </a:rPr>
                        <m:t>.</m:t>
                      </m:r>
                      <m:r>
                        <a:rPr lang="x-IV_mathan" sz="2400">
                          <a:latin typeface="Cambria Math" panose="02040503050406030204" pitchFamily="18" charset="0"/>
                        </a:rPr>
                        <m:t>𝜃</m:t>
                      </m:r>
                    </m:oMath>
                  </m:oMathPara>
                </a14:m>
                <a:endParaRPr lang="x-IV_mathan" sz="2400" dirty="0"/>
              </a:p>
              <a:p>
                <a:r>
                  <a:rPr lang="en-US" dirty="0"/>
                  <a:t>where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𝑡</m:t>
                        </m:r>
                      </m:sub>
                    </m:sSub>
                    <m:r>
                      <a:rPr lang="en-US" i="1">
                        <a:latin typeface="Cambria Math" panose="02040503050406030204" pitchFamily="18" charset="0"/>
                      </a:rPr>
                      <m:t> </m:t>
                    </m:r>
                  </m:oMath>
                </a14:m>
                <a:r>
                  <a:rPr lang="en-US" dirty="0"/>
                  <a:t>is a vector of features and </a:t>
                </a:r>
                <a14:m>
                  <m:oMath xmlns:m="http://schemas.openxmlformats.org/officeDocument/2006/math">
                    <m:r>
                      <a:rPr lang="en-US">
                        <a:latin typeface="Cambria Math" panose="02040503050406030204" pitchFamily="18" charset="0"/>
                      </a:rPr>
                      <m:t>𝜃</m:t>
                    </m:r>
                    <m:r>
                      <a:rPr lang="en-US" i="1">
                        <a:latin typeface="Cambria Math" panose="02040503050406030204" pitchFamily="18" charset="0"/>
                      </a:rPr>
                      <m:t> </m:t>
                    </m:r>
                  </m:oMath>
                </a14:m>
                <a:r>
                  <a:rPr lang="en-US" dirty="0"/>
                  <a:t>are set of parameters</a:t>
                </a:r>
              </a:p>
              <a:p>
                <a:endParaRPr lang="en-US" dirty="0"/>
              </a:p>
              <a:p>
                <a:r>
                  <a:rPr lang="en-US" dirty="0"/>
                  <a:t>Algorithm arm </a:t>
                </a:r>
                <a:r>
                  <a:rPr lang="en-US" i="1" dirty="0" err="1"/>
                  <a:t>i</a:t>
                </a:r>
                <a:r>
                  <a:rPr lang="en-US" dirty="0"/>
                  <a:t> and observes the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𝑅</m:t>
                        </m:r>
                      </m:e>
                      <m:sub>
                        <m:r>
                          <a:rPr lang="en-US" sz="2400">
                            <a:latin typeface="Cambria Math" panose="02040503050406030204" pitchFamily="18" charset="0"/>
                          </a:rPr>
                          <m:t>𝑡</m:t>
                        </m:r>
                      </m:sub>
                    </m:sSub>
                    <m:sSub>
                      <m:sSubPr>
                        <m:ctrlPr>
                          <a:rPr lang="en-US" sz="2400" i="1">
                            <a:latin typeface="Cambria Math" panose="02040503050406030204" pitchFamily="18" charset="0"/>
                          </a:rPr>
                        </m:ctrlPr>
                      </m:sSubPr>
                      <m:e>
                        <m:r>
                          <a:rPr lang="en-US" sz="2400">
                            <a:latin typeface="Cambria Math" panose="02040503050406030204" pitchFamily="18" charset="0"/>
                          </a:rPr>
                          <m:t>=</m:t>
                        </m:r>
                        <m:r>
                          <a:rPr lang="en-US" sz="2400" i="1">
                            <a:latin typeface="Cambria Math" panose="02040503050406030204" pitchFamily="18" charset="0"/>
                          </a:rPr>
                          <m:t> </m:t>
                        </m:r>
                        <m:r>
                          <a:rPr lang="en-US" sz="2400">
                            <a:latin typeface="Cambria Math" panose="02040503050406030204" pitchFamily="18" charset="0"/>
                          </a:rPr>
                          <m:t>𝑥</m:t>
                        </m:r>
                      </m:e>
                      <m:sub>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𝑡</m:t>
                        </m:r>
                      </m:sub>
                    </m:sSub>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𝜃</m:t>
                    </m:r>
                    <m:r>
                      <a:rPr lang="en-US" sz="2400">
                        <a:latin typeface="Cambria Math" panose="02040503050406030204" pitchFamily="18" charset="0"/>
                      </a:rPr>
                      <m:t>+</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𝜂</m:t>
                        </m:r>
                      </m:e>
                      <m:sub>
                        <m:r>
                          <a:rPr lang="en-US" sz="2400">
                            <a:latin typeface="Cambria Math" panose="02040503050406030204" pitchFamily="18" charset="0"/>
                          </a:rPr>
                          <m:t>𝑡</m:t>
                        </m:r>
                      </m:sub>
                    </m:sSub>
                  </m:oMath>
                </a14:m>
                <a:r>
                  <a:rPr lang="en-US" sz="2400" dirty="0"/>
                  <a:t>  </a:t>
                </a:r>
                <a:endParaRPr lang="en-US" dirty="0"/>
              </a:p>
              <a:p>
                <a:r>
                  <a:rPr lang="en-US" dirty="0"/>
                  <a:t>The optimal arm depends on the context  </a:t>
                </a:r>
                <a14:m>
                  <m:oMath xmlns:m="http://schemas.openxmlformats.org/officeDocument/2006/math">
                    <m:sSubSup>
                      <m:sSubSupPr>
                        <m:ctrlPr>
                          <a:rPr lang="en-US" sz="2400" i="1">
                            <a:latin typeface="Cambria Math" panose="02040503050406030204" pitchFamily="18" charset="0"/>
                          </a:rPr>
                        </m:ctrlPr>
                      </m:sSubSupPr>
                      <m:e>
                        <m:r>
                          <a:rPr lang="en-US" sz="2400">
                            <a:latin typeface="Cambria Math" panose="02040503050406030204" pitchFamily="18" charset="0"/>
                          </a:rPr>
                          <m:t>𝑥</m:t>
                        </m:r>
                      </m:e>
                      <m:sub>
                        <m:r>
                          <a:rPr lang="en-US" sz="2400">
                            <a:latin typeface="Cambria Math" panose="02040503050406030204" pitchFamily="18" charset="0"/>
                          </a:rPr>
                          <m:t>𝑡</m:t>
                        </m:r>
                      </m:sub>
                      <m:sup>
                        <m:r>
                          <a:rPr lang="en-US" sz="2400">
                            <a:latin typeface="Cambria Math" panose="02040503050406030204" pitchFamily="18" charset="0"/>
                          </a:rPr>
                          <m:t>∗</m:t>
                        </m:r>
                      </m:sup>
                    </m:sSubSup>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a:rPr lang="en-US" sz="2400">
                                <a:latin typeface="Cambria Math" panose="02040503050406030204" pitchFamily="18" charset="0"/>
                              </a:rPr>
                              <m:t>=</m:t>
                            </m:r>
                            <m:r>
                              <m:rPr>
                                <m:sty m:val="p"/>
                              </m:rPr>
                              <a:rPr lang="en-US" sz="2400">
                                <a:latin typeface="Cambria Math" panose="02040503050406030204" pitchFamily="18" charset="0"/>
                              </a:rPr>
                              <m:t>max</m:t>
                            </m:r>
                          </m:e>
                          <m:lim>
                            <m:r>
                              <a:rPr lang="en-US" sz="2400">
                                <a:latin typeface="Cambria Math" panose="02040503050406030204" pitchFamily="18" charset="0"/>
                              </a:rPr>
                              <m:t>𝑡</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a:latin typeface="Cambria Math" panose="02040503050406030204" pitchFamily="18" charset="0"/>
                              </a:rPr>
                              <m:t>𝑥</m:t>
                            </m:r>
                          </m:e>
                          <m:sub>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𝑡</m:t>
                            </m:r>
                          </m:sub>
                        </m:sSub>
                      </m:e>
                    </m:func>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𝜃</m:t>
                    </m:r>
                  </m:oMath>
                </a14:m>
                <a:r>
                  <a:rPr lang="en-US" sz="2400" dirty="0"/>
                  <a:t>  </a:t>
                </a:r>
              </a:p>
              <a:p>
                <a:r>
                  <a:rPr lang="en-US" dirty="0"/>
                  <a:t>Minimize the regret</a:t>
                </a:r>
              </a:p>
              <a:p>
                <a:r>
                  <a:rPr lang="en-US" sz="2400" dirty="0"/>
                  <a:t>		</a:t>
                </a:r>
                <a14:m>
                  <m:oMath xmlns:m="http://schemas.openxmlformats.org/officeDocument/2006/math">
                    <m:sSubSup>
                      <m:sSubSupPr>
                        <m:ctrlPr>
                          <a:rPr lang="en-US" sz="2400" i="1">
                            <a:latin typeface="Cambria Math" panose="02040503050406030204" pitchFamily="18" charset="0"/>
                          </a:rPr>
                        </m:ctrlPr>
                      </m:sSubSupPr>
                      <m:e>
                        <m:r>
                          <a:rPr lang="en-US" sz="2400">
                            <a:latin typeface="Cambria Math" panose="02040503050406030204" pitchFamily="18" charset="0"/>
                          </a:rPr>
                          <m:t>𝑅𝑒𝑔𝑟𝑒𝑡</m:t>
                        </m:r>
                      </m:e>
                      <m:sub>
                        <m:r>
                          <a:rPr lang="en-US" sz="2400">
                            <a:latin typeface="Cambria Math" panose="02040503050406030204" pitchFamily="18" charset="0"/>
                          </a:rPr>
                          <m:t>𝑡</m:t>
                        </m:r>
                      </m:sub>
                      <m:sup>
                        <m:r>
                          <a:rPr lang="en-US" sz="2400" b="0" i="1" smtClean="0">
                            <a:latin typeface="Cambria Math" panose="02040503050406030204" pitchFamily="18" charset="0"/>
                          </a:rPr>
                          <m:t> </m:t>
                        </m:r>
                      </m:sup>
                    </m:sSubSup>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a:rPr lang="en-US" sz="240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a:latin typeface="Cambria Math" panose="02040503050406030204" pitchFamily="18" charset="0"/>
                                  </a:rPr>
                                  <m:t>𝑡</m:t>
                                </m:r>
                              </m:sub>
                              <m:sup/>
                              <m:e>
                                <m:r>
                                  <a:rPr lang="en-US" sz="2400">
                                    <a:latin typeface="Cambria Math" panose="02040503050406030204" pitchFamily="18" charset="0"/>
                                  </a:rPr>
                                  <m:t>(</m:t>
                                </m:r>
                              </m:e>
                            </m:nary>
                            <m:sSubSup>
                              <m:sSubSupPr>
                                <m:ctrlPr>
                                  <a:rPr lang="en-US" sz="2400" i="1">
                                    <a:latin typeface="Cambria Math" panose="02040503050406030204" pitchFamily="18" charset="0"/>
                                  </a:rPr>
                                </m:ctrlPr>
                              </m:sSubSupPr>
                              <m:e>
                                <m:r>
                                  <a:rPr lang="en-US" sz="2400">
                                    <a:latin typeface="Cambria Math" panose="02040503050406030204" pitchFamily="18" charset="0"/>
                                  </a:rPr>
                                  <m:t>𝑥</m:t>
                                </m:r>
                              </m:e>
                              <m:sub>
                                <m:r>
                                  <a:rPr lang="en-US" sz="2400">
                                    <a:latin typeface="Cambria Math" panose="02040503050406030204" pitchFamily="18" charset="0"/>
                                  </a:rPr>
                                  <m:t>𝑡</m:t>
                                </m:r>
                              </m:sub>
                              <m:sup>
                                <m:r>
                                  <a:rPr lang="en-US" sz="2400">
                                    <a:latin typeface="Cambria Math" panose="02040503050406030204" pitchFamily="18" charset="0"/>
                                  </a:rPr>
                                  <m:t>∗</m:t>
                                </m:r>
                              </m:sup>
                            </m:sSubSup>
                            <m:r>
                              <a:rPr lang="en-US" sz="2400">
                                <a:latin typeface="Cambria Math" panose="02040503050406030204" pitchFamily="18" charset="0"/>
                              </a:rPr>
                              <m:t>.</m:t>
                            </m:r>
                            <m:r>
                              <a:rPr lang="en-US" sz="2400">
                                <a:latin typeface="Cambria Math" panose="02040503050406030204" pitchFamily="18" charset="0"/>
                              </a:rPr>
                              <m:t>𝜃</m:t>
                            </m:r>
                            <m:r>
                              <a:rPr lang="en-US" sz="2400" i="1">
                                <a:latin typeface="Cambria Math" panose="02040503050406030204" pitchFamily="18" charset="0"/>
                              </a:rPr>
                              <m:t> </m:t>
                            </m:r>
                            <m:r>
                              <a:rPr lang="en-US" sz="2400">
                                <a:latin typeface="Cambria Math" panose="02040503050406030204" pitchFamily="18" charset="0"/>
                              </a:rPr>
                              <m:t>−</m:t>
                            </m:r>
                            <m:r>
                              <a:rPr lang="en-US" sz="2400" i="1">
                                <a:latin typeface="Cambria Math" panose="02040503050406030204" pitchFamily="18" charset="0"/>
                              </a:rPr>
                              <m:t> </m:t>
                            </m:r>
                          </m:e>
                          <m:lim>
                            <m:r>
                              <a:rPr lang="en-US" sz="2400" i="1">
                                <a:latin typeface="Cambria Math" panose="02040503050406030204" pitchFamily="18" charset="0"/>
                              </a:rPr>
                              <m:t> </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a:latin typeface="Cambria Math" panose="02040503050406030204" pitchFamily="18" charset="0"/>
                              </a:rPr>
                              <m:t>𝑥</m:t>
                            </m:r>
                          </m:e>
                          <m:sub>
                            <m:r>
                              <a:rPr lang="en-US" sz="2400">
                                <a:latin typeface="Cambria Math" panose="02040503050406030204" pitchFamily="18" charset="0"/>
                              </a:rPr>
                              <m:t>𝑖</m:t>
                            </m:r>
                            <m:r>
                              <a:rPr lang="en-US" sz="2400">
                                <a:latin typeface="Cambria Math" panose="02040503050406030204" pitchFamily="18" charset="0"/>
                              </a:rPr>
                              <m:t>,</m:t>
                            </m:r>
                            <m:r>
                              <a:rPr lang="en-US" sz="2400">
                                <a:latin typeface="Cambria Math" panose="02040503050406030204" pitchFamily="18" charset="0"/>
                              </a:rPr>
                              <m:t>𝑡</m:t>
                            </m:r>
                          </m:sub>
                        </m:sSub>
                      </m:e>
                    </m:func>
                    <m:r>
                      <a:rPr lang="en-US" sz="2400" i="1">
                        <a:latin typeface="Cambria Math" panose="02040503050406030204" pitchFamily="18" charset="0"/>
                      </a:rPr>
                      <m:t> </m:t>
                    </m:r>
                    <m:r>
                      <a:rPr lang="en-US" sz="2400">
                        <a:latin typeface="Cambria Math" panose="02040503050406030204" pitchFamily="18" charset="0"/>
                      </a:rPr>
                      <m:t>.</m:t>
                    </m:r>
                    <m:r>
                      <a:rPr lang="en-US" sz="2400">
                        <a:latin typeface="Cambria Math" panose="02040503050406030204" pitchFamily="18" charset="0"/>
                      </a:rPr>
                      <m:t>𝜃</m:t>
                    </m:r>
                  </m:oMath>
                </a14:m>
                <a:r>
                  <a:rPr lang="en-US" sz="2400" dirty="0"/>
                  <a:t>)</a:t>
                </a:r>
              </a:p>
              <a:p>
                <a:endParaRPr lang="en-US" dirty="0"/>
              </a:p>
            </p:txBody>
          </p:sp>
        </mc:Choice>
        <mc:Fallback xmlns="">
          <p:sp>
            <p:nvSpPr>
              <p:cNvPr id="3" name="Content Placeholder 2">
                <a:extLst>
                  <a:ext uri="{FF2B5EF4-FFF2-40B4-BE49-F238E27FC236}">
                    <a16:creationId xmlns:a16="http://schemas.microsoft.com/office/drawing/2014/main" id="{59F0C243-8F5C-411C-BE43-4055D053C289}"/>
                  </a:ext>
                </a:extLst>
              </p:cNvPr>
              <p:cNvSpPr>
                <a:spLocks noGrp="1" noRot="1" noChangeAspect="1" noMove="1" noResize="1" noEditPoints="1" noAdjustHandles="1" noChangeArrowheads="1" noChangeShapeType="1" noTextEdit="1"/>
              </p:cNvSpPr>
              <p:nvPr>
                <p:ph idx="1"/>
              </p:nvPr>
            </p:nvSpPr>
            <p:spPr>
              <a:xfrm>
                <a:off x="478369" y="1213308"/>
                <a:ext cx="11473384" cy="5195268"/>
              </a:xfrm>
              <a:blipFill>
                <a:blip r:embed="rId2"/>
                <a:stretch>
                  <a:fillRect l="-1275" t="-1056" b="-7394"/>
                </a:stretch>
              </a:blipFill>
            </p:spPr>
            <p:txBody>
              <a:bodyPr/>
              <a:lstStyle/>
              <a:p>
                <a:r>
                  <a:rPr lang="en-US">
                    <a:noFill/>
                  </a:rPr>
                  <a:t> </a:t>
                </a:r>
              </a:p>
            </p:txBody>
          </p:sp>
        </mc:Fallback>
      </mc:AlternateContent>
    </p:spTree>
    <p:extLst>
      <p:ext uri="{BB962C8B-B14F-4D97-AF65-F5344CB8AC3E}">
        <p14:creationId xmlns:p14="http://schemas.microsoft.com/office/powerpoint/2010/main" val="3953530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196C-8C51-4562-AED0-B58A914EE05E}"/>
              </a:ext>
            </a:extLst>
          </p:cNvPr>
          <p:cNvSpPr>
            <a:spLocks noGrp="1"/>
          </p:cNvSpPr>
          <p:nvPr>
            <p:ph type="title"/>
          </p:nvPr>
        </p:nvSpPr>
        <p:spPr/>
        <p:txBody>
          <a:bodyPr/>
          <a:lstStyle/>
          <a:p>
            <a:r>
              <a:rPr lang="en-US" dirty="0"/>
              <a:t>Other Bandit Models</a:t>
            </a:r>
          </a:p>
        </p:txBody>
      </p:sp>
      <p:sp>
        <p:nvSpPr>
          <p:cNvPr id="3" name="Content Placeholder 2">
            <a:extLst>
              <a:ext uri="{FF2B5EF4-FFF2-40B4-BE49-F238E27FC236}">
                <a16:creationId xmlns:a16="http://schemas.microsoft.com/office/drawing/2014/main" id="{E3EE9881-E342-4E2C-887D-FDA62963B565}"/>
              </a:ext>
            </a:extLst>
          </p:cNvPr>
          <p:cNvSpPr>
            <a:spLocks noGrp="1"/>
          </p:cNvSpPr>
          <p:nvPr>
            <p:ph idx="1"/>
          </p:nvPr>
        </p:nvSpPr>
        <p:spPr>
          <a:xfrm>
            <a:off x="478369" y="1213308"/>
            <a:ext cx="11473384" cy="4489947"/>
          </a:xfrm>
        </p:spPr>
        <p:txBody>
          <a:bodyPr/>
          <a:lstStyle/>
          <a:p>
            <a:r>
              <a:rPr lang="en-US" u="sng" dirty="0"/>
              <a:t>Adversarial Bandits</a:t>
            </a:r>
            <a:r>
              <a:rPr lang="en-US" dirty="0"/>
              <a:t>: do not assume that rewards have a distribution (see [1-2])</a:t>
            </a:r>
          </a:p>
          <a:p>
            <a:endParaRPr lang="en-US" dirty="0"/>
          </a:p>
          <a:p>
            <a:r>
              <a:rPr lang="en-US" u="sng" dirty="0"/>
              <a:t>Combinatorial bandits</a:t>
            </a:r>
            <a:r>
              <a:rPr lang="en-US" dirty="0"/>
              <a:t>: special case of Linear Bandits where the actions are multi-dimensional (see [3-4]). See ideas for ranking with bandits in [5].</a:t>
            </a:r>
          </a:p>
          <a:p>
            <a:endParaRPr lang="en-US" dirty="0"/>
          </a:p>
          <a:p>
            <a:r>
              <a:rPr lang="en-US" u="sng" dirty="0"/>
              <a:t>Markovian bandits</a:t>
            </a:r>
            <a:r>
              <a:rPr lang="en-US" dirty="0"/>
              <a:t>: reward processes are neither </a:t>
            </a:r>
            <a:r>
              <a:rPr lang="en-US" dirty="0" err="1"/>
              <a:t>i.i.d</a:t>
            </a:r>
            <a:r>
              <a:rPr lang="en-US" dirty="0"/>
              <a:t>. nor adversarial. Arms are Markov processes with their own state space (see [6-7])</a:t>
            </a:r>
          </a:p>
          <a:p>
            <a:endParaRPr lang="en-US" dirty="0"/>
          </a:p>
          <a:p>
            <a:r>
              <a:rPr lang="en-US" u="sng" dirty="0"/>
              <a:t>Infinitely many-armed bandits</a:t>
            </a:r>
            <a:r>
              <a:rPr lang="en-US" dirty="0"/>
              <a:t>: continuum-armed bandits (arms are in a Euclidean space), which means that the set of possible actions are very large (see [8-9])</a:t>
            </a:r>
          </a:p>
          <a:p>
            <a:endParaRPr lang="en-US" dirty="0"/>
          </a:p>
        </p:txBody>
      </p:sp>
    </p:spTree>
    <p:extLst>
      <p:ext uri="{BB962C8B-B14F-4D97-AF65-F5344CB8AC3E}">
        <p14:creationId xmlns:p14="http://schemas.microsoft.com/office/powerpoint/2010/main" val="3240922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ADCE-3198-442A-A59B-F183D815BF8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CE1A86-8999-4B4E-B200-EE1C00F526AC}"/>
              </a:ext>
            </a:extLst>
          </p:cNvPr>
          <p:cNvSpPr>
            <a:spLocks noGrp="1"/>
          </p:cNvSpPr>
          <p:nvPr>
            <p:ph idx="1"/>
          </p:nvPr>
        </p:nvSpPr>
        <p:spPr>
          <a:xfrm>
            <a:off x="478369" y="1213308"/>
            <a:ext cx="11473384" cy="4159344"/>
          </a:xfrm>
        </p:spPr>
        <p:txBody>
          <a:bodyPr/>
          <a:lstStyle/>
          <a:p>
            <a:pPr lvl="0" defTabSz="914400">
              <a:lnSpc>
                <a:spcPct val="100000"/>
              </a:lnSpc>
              <a:spcBef>
                <a:spcPts val="0"/>
              </a:spcBef>
              <a:spcAft>
                <a:spcPts val="0"/>
              </a:spcAft>
              <a:defRPr/>
            </a:pPr>
            <a:r>
              <a:rPr lang="en-US" sz="1600" dirty="0"/>
              <a:t>[1] Chapter 27 in Lattimore, T., &amp; </a:t>
            </a:r>
            <a:r>
              <a:rPr lang="en-US" sz="1600" dirty="0" err="1"/>
              <a:t>Szepesvári</a:t>
            </a:r>
            <a:r>
              <a:rPr lang="en-US" sz="1600" dirty="0"/>
              <a:t>, C. (2020). Bandit algorithms. </a:t>
            </a:r>
            <a:r>
              <a:rPr lang="en-US" sz="1600" i="1" dirty="0"/>
              <a:t>Cambridge Press, 2020</a:t>
            </a:r>
          </a:p>
          <a:p>
            <a:pPr lvl="0" defTabSz="914400">
              <a:lnSpc>
                <a:spcPct val="100000"/>
              </a:lnSpc>
              <a:spcBef>
                <a:spcPts val="0"/>
              </a:spcBef>
              <a:spcAft>
                <a:spcPts val="0"/>
              </a:spcAft>
              <a:defRPr/>
            </a:pPr>
            <a:r>
              <a:rPr lang="en-US" sz="1600" dirty="0"/>
              <a:t>[2] </a:t>
            </a:r>
            <a:r>
              <a:rPr lang="en-US" sz="1600" dirty="0">
                <a:hlinkClick r:id="rId2"/>
              </a:rPr>
              <a:t>https://banditalgs.com/2016/10/01/adversarial-bandits/</a:t>
            </a:r>
            <a:endParaRPr lang="en-US" sz="1600" dirty="0"/>
          </a:p>
          <a:p>
            <a:pPr lvl="0" defTabSz="914400">
              <a:lnSpc>
                <a:spcPct val="100000"/>
              </a:lnSpc>
              <a:spcBef>
                <a:spcPts val="0"/>
              </a:spcBef>
              <a:spcAft>
                <a:spcPts val="0"/>
              </a:spcAft>
              <a:defRPr/>
            </a:pPr>
            <a:r>
              <a:rPr lang="en-US" sz="1600" dirty="0"/>
              <a:t>[3] Chapter 30 in Lattimore, T., &amp; </a:t>
            </a:r>
            <a:r>
              <a:rPr lang="en-US" sz="1600" dirty="0" err="1"/>
              <a:t>Szepesvári</a:t>
            </a:r>
            <a:r>
              <a:rPr lang="en-US" sz="1600" dirty="0"/>
              <a:t>, C. (2020). Bandit algorithms. </a:t>
            </a:r>
            <a:r>
              <a:rPr lang="en-US" sz="1600" i="1" dirty="0"/>
              <a:t>Cambridge Press, 2020</a:t>
            </a:r>
          </a:p>
          <a:p>
            <a:pPr lvl="0" defTabSz="914400">
              <a:lnSpc>
                <a:spcPct val="100000"/>
              </a:lnSpc>
              <a:spcBef>
                <a:spcPts val="0"/>
              </a:spcBef>
              <a:spcAft>
                <a:spcPts val="0"/>
              </a:spcAft>
              <a:defRPr/>
            </a:pPr>
            <a:r>
              <a:rPr lang="en-US" sz="1600" dirty="0"/>
              <a:t>[4] Kleinberg, R. D. (2005). Nearly tight bounds for the continuum-armed bandit problem. In </a:t>
            </a:r>
            <a:r>
              <a:rPr lang="en-US" sz="1600" i="1" dirty="0"/>
              <a:t>Advances in Neural Information Processing Systems</a:t>
            </a:r>
            <a:r>
              <a:rPr lang="en-US" sz="1600" dirty="0"/>
              <a:t> (pp. 697-704).</a:t>
            </a:r>
          </a:p>
          <a:p>
            <a:pPr lvl="0" defTabSz="914400">
              <a:lnSpc>
                <a:spcPct val="100000"/>
              </a:lnSpc>
              <a:spcBef>
                <a:spcPts val="0"/>
              </a:spcBef>
              <a:spcAft>
                <a:spcPts val="0"/>
              </a:spcAft>
              <a:defRPr/>
            </a:pPr>
            <a:r>
              <a:rPr lang="en-US" sz="1600" dirty="0"/>
              <a:t>[5] Chapter 32 in Lattimore, T., &amp; </a:t>
            </a:r>
            <a:r>
              <a:rPr lang="en-US" sz="1600" dirty="0" err="1"/>
              <a:t>Szepesvári</a:t>
            </a:r>
            <a:r>
              <a:rPr lang="en-US" sz="1600" dirty="0"/>
              <a:t>, C. (2020). Bandit algorithms. </a:t>
            </a:r>
            <a:r>
              <a:rPr lang="en-US" sz="1600" i="1" dirty="0"/>
              <a:t>Cambridge Press, 2020</a:t>
            </a:r>
            <a:endParaRPr lang="en-US" sz="1600" dirty="0"/>
          </a:p>
          <a:p>
            <a:pPr>
              <a:lnSpc>
                <a:spcPct val="100000"/>
              </a:lnSpc>
            </a:pPr>
            <a:r>
              <a:rPr lang="en-US" sz="1600" dirty="0"/>
              <a:t>[6] John C Gittins. Bandit processes and dynamic allocation indices. Journal of the Royal</a:t>
            </a:r>
          </a:p>
          <a:p>
            <a:pPr>
              <a:lnSpc>
                <a:spcPct val="100000"/>
              </a:lnSpc>
            </a:pPr>
            <a:r>
              <a:rPr lang="en-US" sz="1600" dirty="0"/>
              <a:t>Statistical Society. Series B (Methodological), pages 148{177, 1979.</a:t>
            </a:r>
          </a:p>
          <a:p>
            <a:pPr>
              <a:lnSpc>
                <a:spcPct val="100000"/>
              </a:lnSpc>
            </a:pPr>
            <a:r>
              <a:rPr lang="en-US" sz="1600" dirty="0"/>
              <a:t>[7] John Gittins, Kevin </a:t>
            </a:r>
            <a:r>
              <a:rPr lang="en-US" sz="1600" dirty="0" err="1"/>
              <a:t>Glazebrook</a:t>
            </a:r>
            <a:r>
              <a:rPr lang="en-US" sz="1600" dirty="0"/>
              <a:t>, and Richard Weber. Multi-armed bandit allocation indices.</a:t>
            </a:r>
          </a:p>
          <a:p>
            <a:pPr>
              <a:lnSpc>
                <a:spcPct val="100000"/>
              </a:lnSpc>
            </a:pPr>
            <a:r>
              <a:rPr lang="en-US" sz="1600" dirty="0"/>
              <a:t>John Wiley &amp; Sons, 2011.</a:t>
            </a:r>
          </a:p>
          <a:p>
            <a:pPr>
              <a:lnSpc>
                <a:spcPct val="100000"/>
              </a:lnSpc>
            </a:pPr>
            <a:r>
              <a:rPr lang="en-US" sz="1600" dirty="0"/>
              <a:t>[8] Emilie Kaufmann, Olivier </a:t>
            </a:r>
            <a:r>
              <a:rPr lang="en-US" sz="1600" dirty="0" err="1"/>
              <a:t>Cappe</a:t>
            </a:r>
            <a:r>
              <a:rPr lang="en-US" sz="1600" dirty="0"/>
              <a:t>, and </a:t>
            </a:r>
            <a:r>
              <a:rPr lang="en-US" sz="1600" dirty="0" err="1"/>
              <a:t>Aurelien</a:t>
            </a:r>
            <a:r>
              <a:rPr lang="en-US" sz="1600" dirty="0"/>
              <a:t> </a:t>
            </a:r>
            <a:r>
              <a:rPr lang="en-US" sz="1600" dirty="0" err="1"/>
              <a:t>Garivier</a:t>
            </a:r>
            <a:r>
              <a:rPr lang="en-US" sz="1600" dirty="0"/>
              <a:t>. On </a:t>
            </a:r>
            <a:r>
              <a:rPr lang="en-US" sz="1600" dirty="0" err="1"/>
              <a:t>bayesian</a:t>
            </a:r>
            <a:r>
              <a:rPr lang="en-US" sz="1600" dirty="0"/>
              <a:t> upper </a:t>
            </a:r>
            <a:r>
              <a:rPr lang="en-US" sz="1600" dirty="0" err="1"/>
              <a:t>condence</a:t>
            </a:r>
            <a:r>
              <a:rPr lang="en-US" sz="1600" dirty="0"/>
              <a:t> bounds for bandit problems. In </a:t>
            </a:r>
            <a:r>
              <a:rPr lang="en-US" sz="1600" dirty="0" err="1"/>
              <a:t>Articial</a:t>
            </a:r>
            <a:r>
              <a:rPr lang="en-US" sz="1600" dirty="0"/>
              <a:t> Intelligence and Statistics, pages 592-600, 2012.</a:t>
            </a:r>
          </a:p>
          <a:p>
            <a:pPr>
              <a:lnSpc>
                <a:spcPct val="100000"/>
              </a:lnSpc>
            </a:pPr>
            <a:r>
              <a:rPr lang="en-US" sz="1600" dirty="0"/>
              <a:t>[9] Chapter-7 in Lattimore, T., &amp; </a:t>
            </a:r>
            <a:r>
              <a:rPr lang="en-US" sz="1600" dirty="0" err="1"/>
              <a:t>Szepesvári</a:t>
            </a:r>
            <a:r>
              <a:rPr lang="en-US" sz="1600" dirty="0"/>
              <a:t>, C. (2020). Bandit algorithms. </a:t>
            </a:r>
            <a:r>
              <a:rPr lang="en-US" sz="1600" i="1" dirty="0"/>
              <a:t>Cambridge Press, 2020</a:t>
            </a:r>
          </a:p>
          <a:p>
            <a:endParaRPr lang="en-US" sz="1200" dirty="0"/>
          </a:p>
        </p:txBody>
      </p:sp>
    </p:spTree>
    <p:extLst>
      <p:ext uri="{BB962C8B-B14F-4D97-AF65-F5344CB8AC3E}">
        <p14:creationId xmlns:p14="http://schemas.microsoft.com/office/powerpoint/2010/main" val="1835596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532D-AC8D-4D52-BA36-D151A3304104}"/>
              </a:ext>
            </a:extLst>
          </p:cNvPr>
          <p:cNvSpPr>
            <a:spLocks noGrp="1"/>
          </p:cNvSpPr>
          <p:nvPr>
            <p:ph type="title"/>
          </p:nvPr>
        </p:nvSpPr>
        <p:spPr/>
        <p:txBody>
          <a:bodyPr/>
          <a:lstStyle/>
          <a:p>
            <a:r>
              <a:rPr lang="en-US" dirty="0"/>
              <a:t>Interesting video lectures on Multi-Armed Bandits</a:t>
            </a:r>
          </a:p>
        </p:txBody>
      </p:sp>
      <p:graphicFrame>
        <p:nvGraphicFramePr>
          <p:cNvPr id="4" name="Table 4">
            <a:extLst>
              <a:ext uri="{FF2B5EF4-FFF2-40B4-BE49-F238E27FC236}">
                <a16:creationId xmlns:a16="http://schemas.microsoft.com/office/drawing/2014/main" id="{AAA8C8A2-9A12-41DA-812E-3A622A9B89EC}"/>
              </a:ext>
            </a:extLst>
          </p:cNvPr>
          <p:cNvGraphicFramePr>
            <a:graphicFrameLocks noGrp="1"/>
          </p:cNvGraphicFramePr>
          <p:nvPr>
            <p:extLst>
              <p:ext uri="{D42A27DB-BD31-4B8C-83A1-F6EECF244321}">
                <p14:modId xmlns:p14="http://schemas.microsoft.com/office/powerpoint/2010/main" val="532442290"/>
              </p:ext>
            </p:extLst>
          </p:nvPr>
        </p:nvGraphicFramePr>
        <p:xfrm>
          <a:off x="324544" y="899714"/>
          <a:ext cx="11132516" cy="5466438"/>
        </p:xfrm>
        <a:graphic>
          <a:graphicData uri="http://schemas.openxmlformats.org/drawingml/2006/table">
            <a:tbl>
              <a:tblPr firstRow="1" bandRow="1">
                <a:tableStyleId>{21E4AEA4-8DFA-4A89-87EB-49C32662AFE0}</a:tableStyleId>
              </a:tblPr>
              <a:tblGrid>
                <a:gridCol w="7341034">
                  <a:extLst>
                    <a:ext uri="{9D8B030D-6E8A-4147-A177-3AD203B41FA5}">
                      <a16:colId xmlns:a16="http://schemas.microsoft.com/office/drawing/2014/main" val="902680481"/>
                    </a:ext>
                  </a:extLst>
                </a:gridCol>
                <a:gridCol w="3791482">
                  <a:extLst>
                    <a:ext uri="{9D8B030D-6E8A-4147-A177-3AD203B41FA5}">
                      <a16:colId xmlns:a16="http://schemas.microsoft.com/office/drawing/2014/main" val="3349827548"/>
                    </a:ext>
                  </a:extLst>
                </a:gridCol>
              </a:tblGrid>
              <a:tr h="35769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31560372"/>
                  </a:ext>
                </a:extLst>
              </a:tr>
              <a:tr h="631216">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Shipra Agrawal, 2019, Advances in Multiarmed Bandits for Sequential Decision Making </a:t>
                      </a:r>
                      <a:r>
                        <a:rPr lang="en-US" sz="1400" dirty="0">
                          <a:hlinkClick r:id="rId3"/>
                        </a:rPr>
                        <a:t>https://www.youtube.com/watch?v=7F0jPUyb7m4&amp;pbjreload=10</a:t>
                      </a:r>
                      <a:endParaRPr lang="en-US" sz="1400" dirty="0"/>
                    </a:p>
                  </a:txBody>
                  <a:tcPr/>
                </a:tc>
                <a:tc>
                  <a:txBody>
                    <a:bodyPr/>
                    <a:lstStyle/>
                    <a:p>
                      <a:r>
                        <a:rPr lang="en-US" sz="1400" dirty="0"/>
                        <a:t>Good intuition about Bandit algorithms and explanation of the </a:t>
                      </a:r>
                    </a:p>
                  </a:txBody>
                  <a:tcPr/>
                </a:tc>
                <a:extLst>
                  <a:ext uri="{0D108BD9-81ED-4DB2-BD59-A6C34878D82A}">
                    <a16:rowId xmlns:a16="http://schemas.microsoft.com/office/drawing/2014/main" val="4273723304"/>
                  </a:ext>
                </a:extLst>
              </a:tr>
              <a:tr h="724328">
                <a:tc>
                  <a:txBody>
                    <a:bodyPr/>
                    <a:lstStyle/>
                    <a:p>
                      <a:r>
                        <a:rPr lang="en-US" sz="1400" dirty="0"/>
                        <a:t>David Silver, 2015, Lecture 9: Exploration and Exploitation</a:t>
                      </a:r>
                    </a:p>
                    <a:p>
                      <a:r>
                        <a:rPr lang="en-US" sz="1400" dirty="0">
                          <a:hlinkClick r:id="rId4"/>
                        </a:rPr>
                        <a:t>https://www.youtube.com/watch?v=sGuiWX07sKw&amp;pbjreload=10</a:t>
                      </a:r>
                      <a:r>
                        <a:rPr lang="en-US" sz="1400" dirty="0"/>
                        <a:t> </a:t>
                      </a:r>
                    </a:p>
                  </a:txBody>
                  <a:tcPr/>
                </a:tc>
                <a:tc>
                  <a:txBody>
                    <a:bodyPr/>
                    <a:lstStyle/>
                    <a:p>
                      <a:r>
                        <a:rPr lang="en-US" sz="1400" dirty="0"/>
                        <a:t>Great visual explanations, clear formulations of algorithms, and the connection between bandits and MDPs</a:t>
                      </a:r>
                    </a:p>
                  </a:txBody>
                  <a:tcPr/>
                </a:tc>
                <a:extLst>
                  <a:ext uri="{0D108BD9-81ED-4DB2-BD59-A6C34878D82A}">
                    <a16:rowId xmlns:a16="http://schemas.microsoft.com/office/drawing/2014/main" val="997775238"/>
                  </a:ext>
                </a:extLst>
              </a:tr>
              <a:tr h="724328">
                <a:tc>
                  <a:txBody>
                    <a:bodyPr/>
                    <a:lstStyle/>
                    <a:p>
                      <a:r>
                        <a:rPr lang="en-US" sz="1400" dirty="0"/>
                        <a:t>Tor Lattimore, 2018, Two lectures at Winter Schools for Quant. Sys. Biology</a:t>
                      </a:r>
                    </a:p>
                    <a:p>
                      <a:r>
                        <a:rPr lang="en-US" sz="1400" dirty="0"/>
                        <a:t>Part-1 (</a:t>
                      </a:r>
                      <a:r>
                        <a:rPr lang="en-US" sz="1400" dirty="0">
                          <a:hlinkClick r:id="rId5"/>
                        </a:rPr>
                        <a:t>https://www.youtube.com/watch?v=xN11-epRuSU&amp;pbjreload=10</a:t>
                      </a:r>
                      <a:r>
                        <a:rPr lang="en-US" sz="1400" dirty="0"/>
                        <a:t>  </a:t>
                      </a:r>
                    </a:p>
                    <a:p>
                      <a:r>
                        <a:rPr lang="en-US" sz="1400" dirty="0"/>
                        <a:t>Part-2 (</a:t>
                      </a:r>
                      <a:r>
                        <a:rPr lang="en-US" sz="1400" dirty="0">
                          <a:hlinkClick r:id="rId6"/>
                        </a:rPr>
                        <a:t>https://www.youtube.com/watch?v=NyyLr6F4bkI&amp;pbjreload=10</a:t>
                      </a:r>
                      <a:r>
                        <a:rPr lang="en-US" sz="1400" dirty="0"/>
                        <a:t> </a:t>
                      </a:r>
                    </a:p>
                  </a:txBody>
                  <a:tcPr/>
                </a:tc>
                <a:tc>
                  <a:txBody>
                    <a:bodyPr/>
                    <a:lstStyle/>
                    <a:p>
                      <a:r>
                        <a:rPr lang="en-US" sz="1400" dirty="0"/>
                        <a:t>Good intuitions about the derivations and the proofs </a:t>
                      </a:r>
                    </a:p>
                  </a:txBody>
                  <a:tcPr/>
                </a:tc>
                <a:extLst>
                  <a:ext uri="{0D108BD9-81ED-4DB2-BD59-A6C34878D82A}">
                    <a16:rowId xmlns:a16="http://schemas.microsoft.com/office/drawing/2014/main" val="851044709"/>
                  </a:ext>
                </a:extLst>
              </a:tr>
              <a:tr h="93559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Pascal Poupart, 2018, Lectures at Uni Waterloo, Canada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Lecture-1 (</a:t>
                      </a:r>
                      <a:r>
                        <a:rPr lang="en-US" sz="1400" dirty="0">
                          <a:hlinkClick r:id="rId7"/>
                        </a:rPr>
                        <a:t>https://www.youtube.com/watch?v=Qy-vum3GH-s&amp;pbjreload=10</a:t>
                      </a:r>
                      <a:r>
                        <a:rPr lang="en-US" sz="1400" dirty="0"/>
                        <a:t>) Lecture-2 (</a:t>
                      </a:r>
                      <a:r>
                        <a:rPr lang="en-US" sz="1400" dirty="0">
                          <a:hlinkClick r:id="rId8"/>
                        </a:rPr>
                        <a:t>https://www.youtube.com/watch?v=jlcbEZTgisQ&amp;pbjreload=10</a:t>
                      </a:r>
                      <a:r>
                        <a:rPr lang="en-US" sz="1400" dirty="0"/>
                        <a:t>)</a:t>
                      </a:r>
                    </a:p>
                    <a:p>
                      <a:endParaRPr lang="en-US" sz="1400" dirty="0"/>
                    </a:p>
                  </a:txBody>
                  <a:tcPr/>
                </a:tc>
                <a:tc>
                  <a:txBody>
                    <a:bodyPr/>
                    <a:lstStyle/>
                    <a:p>
                      <a:r>
                        <a:rPr lang="en-US" sz="1400" dirty="0"/>
                        <a:t>Higher level exposition and insightful Q&amp;A with the students</a:t>
                      </a:r>
                    </a:p>
                  </a:txBody>
                  <a:tcPr/>
                </a:tc>
                <a:extLst>
                  <a:ext uri="{0D108BD9-81ED-4DB2-BD59-A6C34878D82A}">
                    <a16:rowId xmlns:a16="http://schemas.microsoft.com/office/drawing/2014/main" val="3357267235"/>
                  </a:ext>
                </a:extLst>
              </a:tr>
              <a:tr h="105057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Charles Isbell &amp; Michael Littman, 2015, Set of Coursera videos </a:t>
                      </a:r>
                      <a:r>
                        <a:rPr lang="en-US" sz="1400" dirty="0">
                          <a:hlinkClick r:id="rId9"/>
                        </a:rPr>
                        <a:t>https://www.youtube.com/watch?v=rETmf4NnlPM&amp;list=PL__ycckD1ec_yNMjDl-Lq4-1ZqHcXqgm7&amp;index=128&amp;pbjreload=10</a:t>
                      </a:r>
                      <a:r>
                        <a:rPr lang="en-US" sz="1400" dirty="0"/>
                        <a:t> </a:t>
                      </a:r>
                    </a:p>
                    <a:p>
                      <a:endParaRPr lang="en-US" sz="1400" dirty="0"/>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Step-by-step explanations with fun discussions about various bandit topics (algorithms, optimality, metrics, connection with MDPs)</a:t>
                      </a:r>
                    </a:p>
                    <a:p>
                      <a:endParaRPr lang="en-US" sz="1400" dirty="0"/>
                    </a:p>
                  </a:txBody>
                  <a:tcPr/>
                </a:tc>
                <a:extLst>
                  <a:ext uri="{0D108BD9-81ED-4DB2-BD59-A6C34878D82A}">
                    <a16:rowId xmlns:a16="http://schemas.microsoft.com/office/drawing/2014/main" val="2214680325"/>
                  </a:ext>
                </a:extLst>
              </a:tr>
              <a:tr h="911372">
                <a:tc>
                  <a:txBody>
                    <a:bodyPr/>
                    <a:lstStyle/>
                    <a:p>
                      <a:r>
                        <a:rPr lang="en-US" sz="1400" dirty="0"/>
                        <a:t>Nando Freitas, 2013, Lecture at Uni British Columbia, Canada</a:t>
                      </a:r>
                    </a:p>
                    <a:p>
                      <a:r>
                        <a:rPr lang="en-US" sz="1400" dirty="0">
                          <a:hlinkClick r:id="rId10"/>
                        </a:rPr>
                        <a:t>https://www.youtube.com/watch?v=vz3D36VXefI&amp;list=PLE6Wd9FR--EdyJ5lbFl8UuGjecvVw66F6&amp;index=10</a:t>
                      </a:r>
                      <a:r>
                        <a:rPr lang="en-US" sz="14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Great graphics and explanations about the relation between Bandits and Bayesian Optimization</a:t>
                      </a:r>
                    </a:p>
                  </a:txBody>
                  <a:tcPr/>
                </a:tc>
                <a:extLst>
                  <a:ext uri="{0D108BD9-81ED-4DB2-BD59-A6C34878D82A}">
                    <a16:rowId xmlns:a16="http://schemas.microsoft.com/office/drawing/2014/main" val="2503466102"/>
                  </a:ext>
                </a:extLst>
              </a:tr>
            </a:tbl>
          </a:graphicData>
        </a:graphic>
      </p:graphicFrame>
    </p:spTree>
    <p:extLst>
      <p:ext uri="{BB962C8B-B14F-4D97-AF65-F5344CB8AC3E}">
        <p14:creationId xmlns:p14="http://schemas.microsoft.com/office/powerpoint/2010/main" val="1259097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p:txBody>
          <a:bodyPr/>
          <a:lstStyle/>
          <a:p>
            <a:r>
              <a:rPr lang="en-US" dirty="0"/>
              <a:t>Reinforcement Learning</a:t>
            </a:r>
          </a:p>
        </p:txBody>
      </p:sp>
    </p:spTree>
    <p:extLst>
      <p:ext uri="{BB962C8B-B14F-4D97-AF65-F5344CB8AC3E}">
        <p14:creationId xmlns:p14="http://schemas.microsoft.com/office/powerpoint/2010/main" val="29990899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B44C6-45DA-45E4-B5AE-4CC4953B6A6A}"/>
              </a:ext>
            </a:extLst>
          </p:cNvPr>
          <p:cNvSpPr>
            <a:spLocks noGrp="1"/>
          </p:cNvSpPr>
          <p:nvPr>
            <p:ph type="body" sz="quarter" idx="13"/>
          </p:nvPr>
        </p:nvSpPr>
        <p:spPr>
          <a:xfrm>
            <a:off x="478369" y="1225486"/>
            <a:ext cx="11474451" cy="3002360"/>
          </a:xfrm>
        </p:spPr>
        <p:txBody>
          <a:bodyPr/>
          <a:lstStyle/>
          <a:p>
            <a:r>
              <a:rPr lang="en-US" dirty="0"/>
              <a:t>Review of MDP Learning Algorithms</a:t>
            </a:r>
          </a:p>
          <a:p>
            <a:r>
              <a:rPr lang="en-US" dirty="0"/>
              <a:t>Concepts</a:t>
            </a:r>
          </a:p>
          <a:p>
            <a:r>
              <a:rPr lang="en-US" dirty="0"/>
              <a:t>Model-based algorithms (Value or Policy iteration)</a:t>
            </a:r>
          </a:p>
          <a:p>
            <a:r>
              <a:rPr lang="en-US" dirty="0"/>
              <a:t>Model-free algorithms (</a:t>
            </a:r>
            <a:r>
              <a:rPr lang="en-US" dirty="0" err="1"/>
              <a:t>Sarsa</a:t>
            </a:r>
            <a:r>
              <a:rPr lang="en-US" dirty="0"/>
              <a:t> and Q-Learning)</a:t>
            </a:r>
          </a:p>
          <a:p>
            <a:r>
              <a:rPr lang="en-US" dirty="0"/>
              <a:t>Model-based architectures</a:t>
            </a:r>
          </a:p>
          <a:p>
            <a:pPr lvl="1"/>
            <a:r>
              <a:rPr lang="en-US" dirty="0"/>
              <a:t>Dyna-Q</a:t>
            </a:r>
          </a:p>
          <a:p>
            <a:pPr lvl="1"/>
            <a:r>
              <a:rPr lang="en-US" dirty="0"/>
              <a:t>POMDP / Hidden-Markov Models</a:t>
            </a:r>
          </a:p>
        </p:txBody>
      </p:sp>
      <p:sp>
        <p:nvSpPr>
          <p:cNvPr id="3" name="Title 2">
            <a:extLst>
              <a:ext uri="{FF2B5EF4-FFF2-40B4-BE49-F238E27FC236}">
                <a16:creationId xmlns:a16="http://schemas.microsoft.com/office/drawing/2014/main" id="{86AD26B0-E5A5-4A9D-B1E0-23C2DF5797EF}"/>
              </a:ext>
            </a:extLst>
          </p:cNvPr>
          <p:cNvSpPr>
            <a:spLocks noGrp="1"/>
          </p:cNvSpPr>
          <p:nvPr>
            <p:ph type="title"/>
          </p:nvPr>
        </p:nvSpPr>
        <p:spPr/>
        <p:txBody>
          <a:bodyPr/>
          <a:lstStyle/>
          <a:p>
            <a:r>
              <a:rPr lang="en-US" dirty="0"/>
              <a:t>Topics</a:t>
            </a:r>
          </a:p>
        </p:txBody>
      </p:sp>
      <p:sp>
        <p:nvSpPr>
          <p:cNvPr id="4" name="Slide Number Placeholder 3">
            <a:extLst>
              <a:ext uri="{FF2B5EF4-FFF2-40B4-BE49-F238E27FC236}">
                <a16:creationId xmlns:a16="http://schemas.microsoft.com/office/drawing/2014/main" id="{33937E33-96F1-4325-A3B2-4C78417930D4}"/>
              </a:ext>
            </a:extLst>
          </p:cNvPr>
          <p:cNvSpPr>
            <a:spLocks noGrp="1"/>
          </p:cNvSpPr>
          <p:nvPr>
            <p:ph type="sldNum" sz="quarter" idx="16"/>
          </p:nvPr>
        </p:nvSpPr>
        <p:spPr/>
        <p:txBody>
          <a:bodyPr/>
          <a:lstStyle/>
          <a:p>
            <a:fld id="{1915DC07-6425-4740-9695-FB9F2ED48CC1}" type="slidenum">
              <a:rPr lang="en-US" smtClean="0"/>
              <a:t>25</a:t>
            </a:fld>
            <a:endParaRPr lang="en-US"/>
          </a:p>
        </p:txBody>
      </p:sp>
    </p:spTree>
    <p:extLst>
      <p:ext uri="{BB962C8B-B14F-4D97-AF65-F5344CB8AC3E}">
        <p14:creationId xmlns:p14="http://schemas.microsoft.com/office/powerpoint/2010/main" val="36600528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979D-B5C0-4508-9A4B-C09E7DB1DB13}"/>
              </a:ext>
            </a:extLst>
          </p:cNvPr>
          <p:cNvSpPr>
            <a:spLocks noGrp="1"/>
          </p:cNvSpPr>
          <p:nvPr>
            <p:ph type="title"/>
          </p:nvPr>
        </p:nvSpPr>
        <p:spPr/>
        <p:txBody>
          <a:bodyPr/>
          <a:lstStyle/>
          <a:p>
            <a:r>
              <a:rPr lang="en-US" dirty="0"/>
              <a:t>Brief Taxonomy of RL Methods</a:t>
            </a:r>
          </a:p>
        </p:txBody>
      </p:sp>
      <p:pic>
        <p:nvPicPr>
          <p:cNvPr id="5" name="Picture 4">
            <a:extLst>
              <a:ext uri="{FF2B5EF4-FFF2-40B4-BE49-F238E27FC236}">
                <a16:creationId xmlns:a16="http://schemas.microsoft.com/office/drawing/2014/main" id="{C1C63AFA-D010-4DDB-B4FA-BE38317BA4D1}"/>
              </a:ext>
            </a:extLst>
          </p:cNvPr>
          <p:cNvPicPr>
            <a:picLocks noChangeAspect="1"/>
          </p:cNvPicPr>
          <p:nvPr/>
        </p:nvPicPr>
        <p:blipFill rotWithShape="1">
          <a:blip r:embed="rId2"/>
          <a:srcRect t="11303"/>
          <a:stretch/>
        </p:blipFill>
        <p:spPr>
          <a:xfrm>
            <a:off x="1506247" y="1253837"/>
            <a:ext cx="8710613" cy="4577260"/>
          </a:xfrm>
          <a:prstGeom prst="rect">
            <a:avLst/>
          </a:prstGeom>
        </p:spPr>
      </p:pic>
    </p:spTree>
    <p:extLst>
      <p:ext uri="{BB962C8B-B14F-4D97-AF65-F5344CB8AC3E}">
        <p14:creationId xmlns:p14="http://schemas.microsoft.com/office/powerpoint/2010/main" val="4174390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2B78-96E8-4C4D-A867-F5988A72AA26}"/>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FCDC9308-C462-436F-9B6B-7264F325A2AE}"/>
              </a:ext>
            </a:extLst>
          </p:cNvPr>
          <p:cNvSpPr>
            <a:spLocks noGrp="1"/>
          </p:cNvSpPr>
          <p:nvPr>
            <p:ph idx="1"/>
          </p:nvPr>
        </p:nvSpPr>
        <p:spPr>
          <a:xfrm>
            <a:off x="803563" y="779183"/>
            <a:ext cx="8271164" cy="5510781"/>
          </a:xfrm>
        </p:spPr>
        <p:txBody>
          <a:bodyPr>
            <a:noAutofit/>
          </a:bodyPr>
          <a:lstStyle/>
          <a:p>
            <a:pPr marL="0" indent="0">
              <a:buNone/>
            </a:pPr>
            <a:endParaRPr lang="en-US" sz="1600" dirty="0"/>
          </a:p>
          <a:p>
            <a:pPr marL="0" indent="0">
              <a:buNone/>
            </a:pPr>
            <a:r>
              <a:rPr lang="en-US" sz="1600" dirty="0"/>
              <a:t>Sutton, R. S., &amp; </a:t>
            </a:r>
            <a:r>
              <a:rPr lang="en-US" sz="1600" dirty="0" err="1"/>
              <a:t>Barto</a:t>
            </a:r>
            <a:r>
              <a:rPr lang="en-US" sz="1600" dirty="0"/>
              <a:t>, A. G. (2015).</a:t>
            </a:r>
            <a:r>
              <a:rPr lang="en-US" sz="1600" b="1" dirty="0"/>
              <a:t> </a:t>
            </a:r>
            <a:r>
              <a:rPr lang="en-US" sz="1600" b="1" i="1" dirty="0"/>
              <a:t>Reinforcement learning: An introduction</a:t>
            </a:r>
            <a:r>
              <a:rPr lang="en-US" sz="1600" dirty="0"/>
              <a:t>. MIT press. </a:t>
            </a:r>
            <a:r>
              <a:rPr lang="en-US" sz="1600" dirty="0">
                <a:hlinkClick r:id="rId3"/>
              </a:rPr>
              <a:t>http://richsutton.com</a:t>
            </a:r>
            <a:endParaRPr lang="en-US" sz="1600" dirty="0"/>
          </a:p>
          <a:p>
            <a:pPr marL="0" indent="0">
              <a:buNone/>
            </a:pPr>
            <a:endParaRPr lang="en-US" sz="1600" dirty="0"/>
          </a:p>
          <a:p>
            <a:r>
              <a:rPr lang="en-US" sz="1600" dirty="0"/>
              <a:t>Csaba </a:t>
            </a:r>
            <a:r>
              <a:rPr lang="en-US" sz="1600" dirty="0" err="1"/>
              <a:t>Szepesvári</a:t>
            </a:r>
            <a:r>
              <a:rPr lang="en-US" sz="1600" dirty="0"/>
              <a:t> (2010). </a:t>
            </a:r>
            <a:r>
              <a:rPr lang="en-US" sz="1600" b="1" i="1" dirty="0"/>
              <a:t>Algorithms for reinforcement learning </a:t>
            </a:r>
            <a:r>
              <a:rPr lang="en-US" sz="1600" dirty="0"/>
              <a:t>Morgan and Claypool. </a:t>
            </a:r>
            <a:r>
              <a:rPr lang="en-US" sz="1600" dirty="0">
                <a:hlinkClick r:id="rId4"/>
              </a:rPr>
              <a:t>https://sites.ualberta.ca/~szepesva/rlbook.html</a:t>
            </a:r>
            <a:endParaRPr lang="en-US" sz="1600"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endParaRPr lang="en-US" sz="1400" b="1" dirty="0"/>
          </a:p>
          <a:p>
            <a:pPr>
              <a:spcBef>
                <a:spcPts val="300"/>
              </a:spcBef>
              <a:spcAft>
                <a:spcPts val="300"/>
              </a:spcAft>
              <a:buClr>
                <a:schemeClr val="accent1"/>
              </a:buClr>
              <a:buSzPct val="90000"/>
            </a:pPr>
            <a:r>
              <a:rPr lang="en-US" sz="1400" b="1" dirty="0"/>
              <a:t>Lectures at UCL from DeepMind Research Scientists:</a:t>
            </a:r>
          </a:p>
          <a:p>
            <a:pPr marL="285750" indent="-285750">
              <a:spcBef>
                <a:spcPts val="300"/>
              </a:spcBef>
              <a:spcAft>
                <a:spcPts val="300"/>
              </a:spcAft>
              <a:buClr>
                <a:schemeClr val="accent1"/>
              </a:buClr>
              <a:buSzPct val="90000"/>
              <a:buFont typeface="Arial" panose="020B0604020202020204" pitchFamily="34" charset="0"/>
              <a:buChar char="•"/>
            </a:pPr>
            <a:r>
              <a:rPr lang="en-US" sz="1400" dirty="0"/>
              <a:t>David Silver, 2015, </a:t>
            </a:r>
            <a:r>
              <a:rPr lang="en-US" sz="1400" dirty="0">
                <a:hlinkClick r:id="rId5"/>
              </a:rPr>
              <a:t>https://www.davidsilver.uk/wp-content/uploads/2020/03/MC-TD.pdf</a:t>
            </a:r>
            <a:endParaRPr lang="en-US" sz="1400" dirty="0"/>
          </a:p>
          <a:p>
            <a:pPr marL="285750" indent="-285750">
              <a:spcBef>
                <a:spcPts val="300"/>
              </a:spcBef>
              <a:spcAft>
                <a:spcPts val="300"/>
              </a:spcAft>
              <a:buClr>
                <a:schemeClr val="accent1"/>
              </a:buClr>
              <a:buSzPct val="90000"/>
              <a:buFont typeface="Arial" panose="020B0604020202020204" pitchFamily="34" charset="0"/>
              <a:buChar char="•"/>
            </a:pPr>
            <a:r>
              <a:rPr lang="en-US" sz="1400" dirty="0" err="1"/>
              <a:t>Hado</a:t>
            </a:r>
            <a:r>
              <a:rPr lang="en-US" sz="1400" dirty="0"/>
              <a:t> Van </a:t>
            </a:r>
            <a:r>
              <a:rPr lang="en-US" sz="1400" dirty="0" err="1"/>
              <a:t>Hansselt</a:t>
            </a:r>
            <a:r>
              <a:rPr lang="en-US" sz="1400" dirty="0"/>
              <a:t>, 2018 </a:t>
            </a:r>
            <a:r>
              <a:rPr lang="en-US" sz="1400" dirty="0">
                <a:hlinkClick r:id="rId6"/>
              </a:rPr>
              <a:t>https://www.youtube.com/watch?v=nnxHlg-2WgA&amp;list=PLqYmG7hTraZBKeNJ-JE_eyJHZ7XgBoAyb&amp;index=4</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r>
              <a:rPr lang="en-US" sz="1400" dirty="0">
                <a:hlinkClick r:id="rId7"/>
              </a:rPr>
              <a:t>https://www.deepmind.com/learning-resources/reinforcement-learning-lecture-series-2021</a:t>
            </a:r>
            <a:r>
              <a:rPr lang="en-US" sz="1400" dirty="0"/>
              <a:t> </a:t>
            </a:r>
          </a:p>
          <a:p>
            <a:pPr marL="285750" indent="-285750">
              <a:spcBef>
                <a:spcPts val="300"/>
              </a:spcBef>
              <a:spcAft>
                <a:spcPts val="300"/>
              </a:spcAft>
              <a:buClr>
                <a:schemeClr val="accent1"/>
              </a:buClr>
              <a:buSzPct val="90000"/>
              <a:buFont typeface="Arial" panose="020B0604020202020204" pitchFamily="34" charset="0"/>
              <a:buChar char="•"/>
            </a:pPr>
            <a:endParaRPr lang="en-US" sz="1400" dirty="0"/>
          </a:p>
          <a:p>
            <a:pPr marL="457200" lvl="1" indent="0">
              <a:buNone/>
            </a:pPr>
            <a:endParaRPr lang="en-US" sz="1600" dirty="0"/>
          </a:p>
        </p:txBody>
      </p:sp>
      <p:pic>
        <p:nvPicPr>
          <p:cNvPr id="4" name="Picture 3">
            <a:extLst>
              <a:ext uri="{FF2B5EF4-FFF2-40B4-BE49-F238E27FC236}">
                <a16:creationId xmlns:a16="http://schemas.microsoft.com/office/drawing/2014/main" id="{00D7F70F-E59A-45CA-8D4D-E2A12E645DC2}"/>
              </a:ext>
            </a:extLst>
          </p:cNvPr>
          <p:cNvPicPr>
            <a:picLocks noChangeAspect="1"/>
          </p:cNvPicPr>
          <p:nvPr/>
        </p:nvPicPr>
        <p:blipFill>
          <a:blip r:embed="rId8"/>
          <a:stretch>
            <a:fillRect/>
          </a:stretch>
        </p:blipFill>
        <p:spPr>
          <a:xfrm>
            <a:off x="8100659" y="507383"/>
            <a:ext cx="1336034" cy="1705333"/>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descr="A picture containing photo, black, sitting, computer&#10;&#10;Description automatically generated">
            <a:extLst>
              <a:ext uri="{FF2B5EF4-FFF2-40B4-BE49-F238E27FC236}">
                <a16:creationId xmlns:a16="http://schemas.microsoft.com/office/drawing/2014/main" id="{252F4A30-37D7-4915-9446-DBB17BE0B9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29804" y="2411716"/>
            <a:ext cx="1336034" cy="1645362"/>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26" name="Picture 2">
            <a:extLst>
              <a:ext uri="{FF2B5EF4-FFF2-40B4-BE49-F238E27FC236}">
                <a16:creationId xmlns:a16="http://schemas.microsoft.com/office/drawing/2014/main" id="{A1744968-8C4D-4CC1-99D8-EE834FEB2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5622" y="4959928"/>
            <a:ext cx="2241760" cy="53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57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3258-8700-44F9-8415-26D72AB4CD1E}"/>
              </a:ext>
            </a:extLst>
          </p:cNvPr>
          <p:cNvSpPr>
            <a:spLocks noGrp="1"/>
          </p:cNvSpPr>
          <p:nvPr>
            <p:ph type="title"/>
          </p:nvPr>
        </p:nvSpPr>
        <p:spPr/>
        <p:txBody>
          <a:bodyPr/>
          <a:lstStyle/>
          <a:p>
            <a:r>
              <a:rPr lang="en-US" dirty="0"/>
              <a:t>Basic concepts - Structure</a:t>
            </a:r>
          </a:p>
        </p:txBody>
      </p:sp>
      <p:sp>
        <p:nvSpPr>
          <p:cNvPr id="3" name="Content Placeholder 2">
            <a:extLst>
              <a:ext uri="{FF2B5EF4-FFF2-40B4-BE49-F238E27FC236}">
                <a16:creationId xmlns:a16="http://schemas.microsoft.com/office/drawing/2014/main" id="{2453BF2A-7E5D-4A6D-AF0D-DBBD731228B9}"/>
              </a:ext>
            </a:extLst>
          </p:cNvPr>
          <p:cNvSpPr>
            <a:spLocks noGrp="1"/>
          </p:cNvSpPr>
          <p:nvPr>
            <p:ph idx="1"/>
          </p:nvPr>
        </p:nvSpPr>
        <p:spPr>
          <a:xfrm>
            <a:off x="478369" y="1213308"/>
            <a:ext cx="11473384" cy="5111292"/>
          </a:xfrm>
        </p:spPr>
        <p:txBody>
          <a:bodyPr>
            <a:normAutofit/>
          </a:bodyPr>
          <a:lstStyle/>
          <a:p>
            <a:r>
              <a:rPr lang="en-US" u="sng" dirty="0"/>
              <a:t>Agent:</a:t>
            </a:r>
            <a:r>
              <a:rPr lang="en-US" dirty="0"/>
              <a:t> external to the environment, take actions and has access to external states</a:t>
            </a:r>
            <a:endParaRPr lang="en-US" u="sng" dirty="0"/>
          </a:p>
          <a:p>
            <a:r>
              <a:rPr lang="en-US" u="sng" dirty="0"/>
              <a:t>Environment:</a:t>
            </a:r>
            <a:r>
              <a:rPr lang="en-US" dirty="0"/>
              <a:t> constrains the agent, has hidden and visible states</a:t>
            </a:r>
            <a:endParaRPr lang="en-US" u="sng" dirty="0"/>
          </a:p>
          <a:p>
            <a:r>
              <a:rPr lang="en-US" u="sng" dirty="0"/>
              <a:t>State</a:t>
            </a:r>
            <a:r>
              <a:rPr lang="en-US" dirty="0"/>
              <a:t>: visible information about the environment after an action was taken</a:t>
            </a:r>
          </a:p>
          <a:p>
            <a:r>
              <a:rPr lang="en-US" u="sng" dirty="0"/>
              <a:t>Reward</a:t>
            </a:r>
            <a:r>
              <a:rPr lang="en-US" dirty="0"/>
              <a:t>: value obtained after taking an action or being at a state</a:t>
            </a:r>
          </a:p>
          <a:p>
            <a:r>
              <a:rPr lang="en-US" u="sng" dirty="0"/>
              <a:t>Action</a:t>
            </a:r>
            <a:r>
              <a:rPr lang="en-US" dirty="0"/>
              <a:t>: taken by an agent, might cause a change in state</a:t>
            </a:r>
          </a:p>
          <a:p>
            <a:r>
              <a:rPr lang="en-US" u="sng" dirty="0"/>
              <a:t>Goal</a:t>
            </a:r>
            <a:r>
              <a:rPr lang="en-US" dirty="0"/>
              <a:t>: Maximize rewards by using an optimal policy</a:t>
            </a:r>
          </a:p>
          <a:p>
            <a:r>
              <a:rPr lang="en-US" u="sng" dirty="0"/>
              <a:t>Policy</a:t>
            </a:r>
            <a:r>
              <a:rPr lang="en-US" dirty="0"/>
              <a:t>: set of state action pairs </a:t>
            </a:r>
          </a:p>
          <a:p>
            <a:r>
              <a:rPr lang="en-US" u="sng" dirty="0"/>
              <a:t>Markov property</a:t>
            </a:r>
            <a:r>
              <a:rPr lang="en-US" dirty="0"/>
              <a:t>: we only need to know the current state to predict the next state</a:t>
            </a:r>
          </a:p>
          <a:p>
            <a:pPr marL="0" indent="0">
              <a:buNone/>
            </a:pPr>
            <a:endParaRPr lang="en-US" dirty="0"/>
          </a:p>
        </p:txBody>
      </p:sp>
    </p:spTree>
    <p:extLst>
      <p:ext uri="{BB962C8B-B14F-4D97-AF65-F5344CB8AC3E}">
        <p14:creationId xmlns:p14="http://schemas.microsoft.com/office/powerpoint/2010/main" val="1602352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pt-BR" dirty="0"/>
              <a:t>Agent and Environment Interaction</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p:cNvCxnSpPr>
          <p:nvPr/>
        </p:nvCxnSpPr>
        <p:spPr>
          <a:xfrm rot="5400000">
            <a:off x="5687603" y="1039368"/>
            <a:ext cx="3175" cy="4608666"/>
          </a:xfrm>
          <a:prstGeom prst="bentConnector3">
            <a:avLst>
              <a:gd name="adj1" fmla="val 3656450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4" idx="0"/>
          </p:cNvCxnSpPr>
          <p:nvPr/>
        </p:nvCxnSpPr>
        <p:spPr>
          <a:xfrm rot="5400000" flipH="1" flipV="1">
            <a:off x="5632656" y="163631"/>
            <a:ext cx="12700" cy="4367980"/>
          </a:xfrm>
          <a:prstGeom prst="bentConnector3">
            <a:avLst>
              <a:gd name="adj1" fmla="val 18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79657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495369"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a:off x="5654421" y="1359939"/>
            <a:ext cx="3175" cy="3967522"/>
          </a:xfrm>
          <a:prstGeom prst="bentConnector3">
            <a:avLst>
              <a:gd name="adj1" fmla="val 1403549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7816646"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764611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pt-BR" u="sng" dirty="0"/>
              <a:t>Our Goal</a:t>
            </a:r>
            <a:r>
              <a:rPr lang="pt-BR" dirty="0"/>
              <a:t>: Discover a strategy that allows the agent to achieve its goal under various circumstances</a:t>
            </a:r>
            <a:endParaRPr lang="en-US" dirty="0"/>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400110"/>
              </a:xfrm>
              <a:prstGeom prst="rect">
                <a:avLst/>
              </a:prstGeom>
            </p:spPr>
            <p:txBody>
              <a:bodyPr wrap="square">
                <a:spAutoFit/>
              </a:bodyPr>
              <a:lstStyle/>
              <a:p>
                <a:r>
                  <a:rPr lang="pt-BR" dirty="0"/>
                  <a:t>Policy = </a:t>
                </a:r>
                <a14:m>
                  <m:oMath xmlns:m="http://schemas.openxmlformats.org/officeDocument/2006/math">
                    <m:r>
                      <a:rPr lang="pt-BR"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400110"/>
              </a:xfrm>
              <a:prstGeom prst="rect">
                <a:avLst/>
              </a:prstGeom>
              <a:blipFill>
                <a:blip r:embed="rId3"/>
                <a:stretch>
                  <a:fillRect l="-2744" t="-1515" b="-21212"/>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0"/>
            <a:ext cx="430275"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flipV="1">
            <a:off x="1641078"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0"/>
            <a:endCxn id="23" idx="0"/>
          </p:cNvCxnSpPr>
          <p:nvPr/>
        </p:nvCxnSpPr>
        <p:spPr>
          <a:xfrm rot="5400000">
            <a:off x="1831628" y="5824743"/>
            <a:ext cx="411559"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639852"/>
            <a:ext cx="1590452" cy="45720"/>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84381" y="4833953"/>
            <a:ext cx="430276"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180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C236-BABD-43B9-95A5-47B161CCAA36}"/>
              </a:ext>
            </a:extLst>
          </p:cNvPr>
          <p:cNvSpPr>
            <a:spLocks noGrp="1"/>
          </p:cNvSpPr>
          <p:nvPr>
            <p:ph type="title"/>
          </p:nvPr>
        </p:nvSpPr>
        <p:spPr/>
        <p:txBody>
          <a:bodyPr/>
          <a:lstStyle/>
          <a:p>
            <a:r>
              <a:rPr lang="pt-BR" dirty="0"/>
              <a:t>Why Multi-Armed Bandits (MAB)</a:t>
            </a:r>
            <a:r>
              <a:rPr lang="en-US" dirty="0"/>
              <a:t>?</a:t>
            </a:r>
          </a:p>
        </p:txBody>
      </p:sp>
      <p:sp>
        <p:nvSpPr>
          <p:cNvPr id="3" name="Content Placeholder 2">
            <a:extLst>
              <a:ext uri="{FF2B5EF4-FFF2-40B4-BE49-F238E27FC236}">
                <a16:creationId xmlns:a16="http://schemas.microsoft.com/office/drawing/2014/main" id="{E2775692-4A2C-4565-B321-9FB5BC999639}"/>
              </a:ext>
            </a:extLst>
          </p:cNvPr>
          <p:cNvSpPr>
            <a:spLocks noGrp="1"/>
          </p:cNvSpPr>
          <p:nvPr>
            <p:ph idx="1"/>
          </p:nvPr>
        </p:nvSpPr>
        <p:spPr/>
        <p:txBody>
          <a:bodyPr/>
          <a:lstStyle/>
          <a:p>
            <a:r>
              <a:rPr lang="en-US" sz="2000" dirty="0"/>
              <a:t>MAB allows to learn while making sequential decisions</a:t>
            </a:r>
          </a:p>
          <a:p>
            <a:r>
              <a:rPr lang="en-US" sz="2000" dirty="0"/>
              <a:t>Algorithms are simple, elegant and with rigorous theoretical guarantees of performance</a:t>
            </a:r>
          </a:p>
          <a:p>
            <a:endParaRPr lang="en-US" sz="2000" dirty="0"/>
          </a:p>
          <a:p>
            <a:r>
              <a:rPr lang="en-US" sz="2000" b="1" u="sng" dirty="0"/>
              <a:t>Many applications in practice!</a:t>
            </a:r>
          </a:p>
          <a:p>
            <a:pPr marL="285750" indent="-285750">
              <a:buFont typeface="Arial" panose="020B0604020202020204" pitchFamily="34" charset="0"/>
              <a:buChar char="•"/>
            </a:pPr>
            <a:r>
              <a:rPr lang="pt-BR" sz="2000" dirty="0"/>
              <a:t>Clinical trials [1,2,3,4]</a:t>
            </a:r>
          </a:p>
          <a:p>
            <a:pPr marL="285750" indent="-285750">
              <a:buFont typeface="Arial" panose="020B0604020202020204" pitchFamily="34" charset="0"/>
              <a:buChar char="•"/>
            </a:pPr>
            <a:r>
              <a:rPr lang="pt-BR" sz="2000" dirty="0"/>
              <a:t>Pricing [5], Innovation [6], Auctions [7] </a:t>
            </a:r>
          </a:p>
          <a:p>
            <a:pPr marL="285750" indent="-285750">
              <a:buFont typeface="Arial" panose="020B0604020202020204" pitchFamily="34" charset="0"/>
              <a:buChar char="•"/>
            </a:pPr>
            <a:r>
              <a:rPr lang="pt-BR" sz="2000" dirty="0"/>
              <a:t>Assortment/Recommendations [8]</a:t>
            </a:r>
          </a:p>
          <a:p>
            <a:pPr marL="285750" indent="-285750">
              <a:buFont typeface="Arial" panose="020B0604020202020204" pitchFamily="34" charset="0"/>
              <a:buChar char="•"/>
            </a:pPr>
            <a:r>
              <a:rPr lang="pt-BR" sz="2000" dirty="0"/>
              <a:t>Adversting planning [9,10]</a:t>
            </a:r>
          </a:p>
          <a:p>
            <a:pPr marL="285750" indent="-285750">
              <a:buFont typeface="Arial" panose="020B0604020202020204" pitchFamily="34" charset="0"/>
              <a:buChar char="•"/>
            </a:pPr>
            <a:r>
              <a:rPr lang="pt-BR" sz="2000" dirty="0"/>
              <a:t>A/B testing [11], Load balancing [12], Routing [13]</a:t>
            </a:r>
          </a:p>
          <a:p>
            <a:pPr marL="285750" indent="-285750">
              <a:buFont typeface="Arial" panose="020B0604020202020204" pitchFamily="34" charset="0"/>
              <a:buChar char="•"/>
            </a:pPr>
            <a:endParaRPr lang="pt-BR" sz="2000" dirty="0"/>
          </a:p>
          <a:p>
            <a:endParaRPr lang="en-US" sz="2000" dirty="0"/>
          </a:p>
        </p:txBody>
      </p:sp>
      <p:pic>
        <p:nvPicPr>
          <p:cNvPr id="4" name="Picture 4">
            <a:extLst>
              <a:ext uri="{FF2B5EF4-FFF2-40B4-BE49-F238E27FC236}">
                <a16:creationId xmlns:a16="http://schemas.microsoft.com/office/drawing/2014/main" id="{E9B46EF8-5216-4C2D-A97A-29D13AEAE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940" y="2495177"/>
            <a:ext cx="3011660" cy="24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588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7F13-FDB2-4207-B2DF-E1B774C10E44}"/>
              </a:ext>
            </a:extLst>
          </p:cNvPr>
          <p:cNvSpPr>
            <a:spLocks noGrp="1"/>
          </p:cNvSpPr>
          <p:nvPr>
            <p:ph type="title"/>
          </p:nvPr>
        </p:nvSpPr>
        <p:spPr/>
        <p:txBody>
          <a:bodyPr/>
          <a:lstStyle/>
          <a:p>
            <a:r>
              <a:rPr lang="en-US" dirty="0"/>
              <a:t>State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83239D-3011-402D-B4E4-17C6654BDEAD}"/>
                  </a:ext>
                </a:extLst>
              </p:cNvPr>
              <p:cNvSpPr>
                <a:spLocks noGrp="1"/>
              </p:cNvSpPr>
              <p:nvPr>
                <p:ph idx="1"/>
              </p:nvPr>
            </p:nvSpPr>
            <p:spPr>
              <a:xfrm>
                <a:off x="478369" y="1213308"/>
                <a:ext cx="11473384" cy="3900042"/>
              </a:xfrm>
            </p:spPr>
            <p:txBody>
              <a:bodyPr/>
              <a:lstStyle/>
              <a:p>
                <a:r>
                  <a:rPr lang="en-US" dirty="0"/>
                  <a:t>History of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US" dirty="0"/>
              </a:p>
              <a:p>
                <a:r>
                  <a:rPr lang="en-US" dirty="0"/>
                  <a:t>The </a:t>
                </a:r>
                <a:r>
                  <a:rPr lang="en-US" u="sng" dirty="0"/>
                  <a:t>state</a:t>
                </a:r>
                <a:r>
                  <a:rPr lang="en-US" dirty="0"/>
                  <a:t> at given time is function of this history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	hence, the state </a:t>
                </a:r>
                <a:r>
                  <a:rPr lang="en-US" b="1" dirty="0"/>
                  <a:t>summarizes</a:t>
                </a:r>
                <a:r>
                  <a:rPr lang="en-US" dirty="0"/>
                  <a:t> all information needed to make decisions</a:t>
                </a:r>
              </a:p>
              <a:p>
                <a:endParaRPr lang="en-US" dirty="0"/>
              </a:p>
              <a:p>
                <a:r>
                  <a:rPr lang="en-US" u="sng" dirty="0"/>
                  <a:t>Intuition</a:t>
                </a:r>
                <a:r>
                  <a:rPr lang="en-US" dirty="0"/>
                  <a:t> (why is this a good idea?)</a:t>
                </a:r>
              </a:p>
              <a:p>
                <a:pPr marL="342900" indent="-342900">
                  <a:buFont typeface="Arial" panose="020B0604020202020204" pitchFamily="34" charset="0"/>
                  <a:buChar char="•"/>
                </a:pPr>
                <a:r>
                  <a:rPr lang="en-US" dirty="0"/>
                  <a:t>Conditioned on the histories, the actions are independent. </a:t>
                </a:r>
              </a:p>
              <a:p>
                <a:pPr marL="342900" indent="-342900">
                  <a:buFont typeface="Arial" panose="020B0604020202020204" pitchFamily="34" charset="0"/>
                  <a:buChar char="•"/>
                </a:pPr>
                <a:r>
                  <a:rPr lang="en-US" dirty="0"/>
                  <a:t>This allows us to factor one decision into small decisions, or actions.</a:t>
                </a:r>
              </a:p>
              <a:p>
                <a:endParaRPr lang="en-US" dirty="0"/>
              </a:p>
            </p:txBody>
          </p:sp>
        </mc:Choice>
        <mc:Fallback>
          <p:sp>
            <p:nvSpPr>
              <p:cNvPr id="3" name="Content Placeholder 2">
                <a:extLst>
                  <a:ext uri="{FF2B5EF4-FFF2-40B4-BE49-F238E27FC236}">
                    <a16:creationId xmlns:a16="http://schemas.microsoft.com/office/drawing/2014/main" id="{FA83239D-3011-402D-B4E4-17C6654BDEAD}"/>
                  </a:ext>
                </a:extLst>
              </p:cNvPr>
              <p:cNvSpPr>
                <a:spLocks noGrp="1" noRot="1" noChangeAspect="1" noMove="1" noResize="1" noEditPoints="1" noAdjustHandles="1" noChangeArrowheads="1" noChangeShapeType="1" noTextEdit="1"/>
              </p:cNvSpPr>
              <p:nvPr>
                <p:ph idx="1"/>
              </p:nvPr>
            </p:nvSpPr>
            <p:spPr>
              <a:xfrm>
                <a:off x="478369" y="1213308"/>
                <a:ext cx="11473384" cy="3900042"/>
              </a:xfrm>
              <a:blipFill>
                <a:blip r:embed="rId2"/>
                <a:stretch>
                  <a:fillRect l="-1275" t="-1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664D461-F65D-44FE-974B-258B66D8E383}"/>
                  </a:ext>
                </a:extLst>
              </p:cNvPr>
              <p:cNvSpPr/>
              <p:nvPr/>
            </p:nvSpPr>
            <p:spPr>
              <a:xfrm>
                <a:off x="3825891" y="5010758"/>
                <a:ext cx="3232999" cy="1131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𝑇</m:t>
                              </m:r>
                            </m:sub>
                          </m:sSub>
                        </m:e>
                      </m:d>
                      <m:r>
                        <a:rPr lang="en-US" sz="2400" b="0" i="1" smtClean="0">
                          <a:latin typeface="Cambria Math" panose="02040503050406030204" pitchFamily="18" charset="0"/>
                          <a:ea typeface="Cambria Math" panose="02040503050406030204" pitchFamily="18" charset="0"/>
                        </a:rPr>
                        <m:t>= </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𝑇</m:t>
                          </m:r>
                        </m:sup>
                        <m:e>
                          <m:r>
                            <a:rPr lang="en-US" sz="2400" i="1">
                              <a:latin typeface="Cambria Math" panose="02040503050406030204" pitchFamily="18" charset="0"/>
                              <a:ea typeface="Cambria Math" panose="02040503050406030204" pitchFamily="18" charset="0"/>
                            </a:rPr>
                            <m:t>𝜋</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e>
                          </m:d>
                        </m:e>
                      </m:nary>
                    </m:oMath>
                  </m:oMathPara>
                </a14:m>
                <a:endParaRPr lang="en-US" sz="2400" dirty="0"/>
              </a:p>
            </p:txBody>
          </p:sp>
        </mc:Choice>
        <mc:Fallback xmlns="">
          <p:sp>
            <p:nvSpPr>
              <p:cNvPr id="4" name="Rectangle 3">
                <a:extLst>
                  <a:ext uri="{FF2B5EF4-FFF2-40B4-BE49-F238E27FC236}">
                    <a16:creationId xmlns:a16="http://schemas.microsoft.com/office/drawing/2014/main" id="{1664D461-F65D-44FE-974B-258B66D8E383}"/>
                  </a:ext>
                </a:extLst>
              </p:cNvPr>
              <p:cNvSpPr>
                <a:spLocks noRot="1" noChangeAspect="1" noMove="1" noResize="1" noEditPoints="1" noAdjustHandles="1" noChangeArrowheads="1" noChangeShapeType="1" noTextEdit="1"/>
              </p:cNvSpPr>
              <p:nvPr/>
            </p:nvSpPr>
            <p:spPr>
              <a:xfrm>
                <a:off x="3825891" y="5010758"/>
                <a:ext cx="3232999" cy="11311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5869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F3AA-0352-4767-A3D0-80AAB5226982}"/>
              </a:ext>
            </a:extLst>
          </p:cNvPr>
          <p:cNvSpPr>
            <a:spLocks noGrp="1"/>
          </p:cNvSpPr>
          <p:nvPr>
            <p:ph type="title"/>
          </p:nvPr>
        </p:nvSpPr>
        <p:spPr/>
        <p:txBody>
          <a:bodyPr/>
          <a:lstStyle/>
          <a:p>
            <a:r>
              <a:rPr lang="en-US" dirty="0"/>
              <a:t>Markov Property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1683C-8A29-41B8-9F50-8057295E586B}"/>
                  </a:ext>
                </a:extLst>
              </p:cNvPr>
              <p:cNvSpPr>
                <a:spLocks noGrp="1"/>
              </p:cNvSpPr>
              <p:nvPr>
                <p:ph idx="1"/>
              </p:nvPr>
            </p:nvSpPr>
            <p:spPr>
              <a:xfrm>
                <a:off x="478369" y="1213308"/>
                <a:ext cx="11473384" cy="5242910"/>
              </a:xfrm>
            </p:spPr>
            <p:txBody>
              <a:bodyPr>
                <a:normAutofit/>
              </a:bodyPr>
              <a:lstStyle/>
              <a:p>
                <a:pPr marL="0" indent="0" algn="ctr">
                  <a:buNone/>
                </a:pPr>
                <a:r>
                  <a:rPr lang="en-US" dirty="0"/>
                  <a:t>The Future is independent of the Past if we know the Present</a:t>
                </a:r>
              </a:p>
              <a:p>
                <a:pPr algn="ct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m:t>
                          </m:r>
                          <m:r>
                            <a:rPr lang="pt-BR" b="0" i="1" smtClean="0">
                              <a:latin typeface="Cambria Math" panose="02040503050406030204" pitchFamily="18" charset="0"/>
                            </a:rPr>
                            <m:t>𝑆</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smtClean="0">
                              <a:latin typeface="Cambria Math" panose="02040503050406030204" pitchFamily="18" charset="0"/>
                            </a:rPr>
                            <m:t>𝑆</m:t>
                          </m:r>
                        </m:e>
                        <m:sub>
                          <m:r>
                            <a:rPr lang="pt-BR" i="1">
                              <a:latin typeface="Cambria Math" panose="02040503050406030204" pitchFamily="18" charset="0"/>
                            </a:rPr>
                            <m:t>𝑡</m:t>
                          </m:r>
                          <m:r>
                            <a:rPr lang="pt-BR" b="0" i="1" smtClean="0">
                              <a:latin typeface="Cambria Math" panose="02040503050406030204" pitchFamily="18" charset="0"/>
                            </a:rPr>
                            <m:t>−</m:t>
                          </m:r>
                          <m:r>
                            <a:rPr lang="pt-BR" i="1">
                              <a:latin typeface="Cambria Math" panose="02040503050406030204" pitchFamily="18" charset="0"/>
                            </a:rPr>
                            <m:t>1</m:t>
                          </m:r>
                          <m:r>
                            <a:rPr lang="pt-BR" b="0" i="1" smtClean="0">
                              <a:latin typeface="Cambria Math" panose="02040503050406030204" pitchFamily="18" charset="0"/>
                            </a:rPr>
                            <m:t> </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oMath>
                  </m:oMathPara>
                </a14:m>
                <a:endParaRPr lang="pt-BR" dirty="0"/>
              </a:p>
              <a:p>
                <a:pPr marL="0" indent="0" algn="ctr">
                  <a:buNone/>
                </a:pPr>
                <a:endParaRPr lang="en-US" dirty="0"/>
              </a:p>
              <a:p>
                <a:pPr marL="0" indent="0" algn="ctr">
                  <a:buNone/>
                </a:pPr>
                <a:r>
                  <a:rPr lang="en-US" dirty="0"/>
                  <a:t>Or equivalently</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r>
                            <a:rPr lang="pt-BR"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e>
                      </m:d>
                      <m:r>
                        <a:rPr lang="pt-BR" b="0" i="1" smtClean="0">
                          <a:latin typeface="Cambria Math" panose="02040503050406030204" pitchFamily="18" charset="0"/>
                        </a:rPr>
                        <m:t> = </m:t>
                      </m:r>
                      <m:sSub>
                        <m:sSubPr>
                          <m:ctrlPr>
                            <a:rPr lang="pt-BR" i="1">
                              <a:latin typeface="Cambria Math" panose="02040503050406030204" pitchFamily="18" charset="0"/>
                            </a:rPr>
                          </m:ctrlPr>
                        </m:sSubPr>
                        <m:e>
                          <m:r>
                            <a:rPr lang="pt-BR" i="1">
                              <a:latin typeface="Cambria Math" panose="02040503050406030204" pitchFamily="18" charset="0"/>
                            </a:rPr>
                            <m:t>𝑃</m:t>
                          </m:r>
                          <m:r>
                            <a:rPr lang="pt-BR" i="1">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m:t>
                          </m:r>
                        </m:sub>
                      </m:sSub>
                      <m:d>
                        <m:dPr>
                          <m:begChr m:val="|"/>
                          <m:ctrlPr>
                            <a:rPr lang="en-US"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 </m:t>
                              </m:r>
                              <m:r>
                                <a:rPr lang="pt-BR" i="1">
                                  <a:latin typeface="Cambria Math" panose="02040503050406030204" pitchFamily="18" charset="0"/>
                                </a:rPr>
                                <m:t>𝑆</m:t>
                              </m:r>
                            </m:e>
                            <m:sub>
                              <m:r>
                                <a:rPr lang="pt-BR" i="1">
                                  <a:latin typeface="Cambria Math" panose="02040503050406030204" pitchFamily="18" charset="0"/>
                                </a:rPr>
                                <m:t>𝑡</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−1 </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pt-BR" i="1">
                                  <a:latin typeface="Cambria Math" panose="02040503050406030204" pitchFamily="18" charset="0"/>
                                </a:rPr>
                                <m:t>−</m:t>
                              </m:r>
                              <m:r>
                                <a:rPr lang="pt-BR" b="0" i="1" smtClean="0">
                                  <a:latin typeface="Cambria Math" panose="02040503050406030204" pitchFamily="18" charset="0"/>
                                </a:rPr>
                                <m:t>𝑛</m:t>
                              </m:r>
                              <m:r>
                                <a:rPr lang="pt-BR" i="1">
                                  <a:latin typeface="Cambria Math" panose="02040503050406030204" pitchFamily="18" charset="0"/>
                                </a:rPr>
                                <m:t> </m:t>
                              </m:r>
                            </m:sub>
                          </m:sSub>
                        </m:e>
                      </m:d>
                    </m:oMath>
                  </m:oMathPara>
                </a14:m>
                <a:endParaRPr lang="en-US" dirty="0"/>
              </a:p>
              <a:p>
                <a:pPr marL="0" indent="0">
                  <a:buNone/>
                </a:pPr>
                <a:r>
                  <a:rPr lang="en-US" u="sng" dirty="0"/>
                  <a:t>What are the implications?</a:t>
                </a:r>
                <a:endParaRPr lang="en-US" dirty="0"/>
              </a:p>
              <a:p>
                <a:pPr lvl="1"/>
                <a:r>
                  <a:rPr lang="en-US" dirty="0"/>
                  <a:t>The present state needs to hold all the information necessary to predict the future</a:t>
                </a:r>
              </a:p>
              <a:p>
                <a:pPr lvl="1"/>
                <a:r>
                  <a:rPr lang="en-US" dirty="0"/>
                  <a:t>Future inherently stochastic</a:t>
                </a:r>
              </a:p>
              <a:p>
                <a:pPr lvl="1"/>
                <a:r>
                  <a:rPr lang="en-US" dirty="0"/>
                  <a:t>State space explosion</a:t>
                </a:r>
              </a:p>
            </p:txBody>
          </p:sp>
        </mc:Choice>
        <mc:Fallback xmlns="">
          <p:sp>
            <p:nvSpPr>
              <p:cNvPr id="3" name="Content Placeholder 2">
                <a:extLst>
                  <a:ext uri="{FF2B5EF4-FFF2-40B4-BE49-F238E27FC236}">
                    <a16:creationId xmlns:a16="http://schemas.microsoft.com/office/drawing/2014/main" id="{3E21683C-8A29-41B8-9F50-8057295E586B}"/>
                  </a:ext>
                </a:extLst>
              </p:cNvPr>
              <p:cNvSpPr>
                <a:spLocks noGrp="1" noRot="1" noChangeAspect="1" noMove="1" noResize="1" noEditPoints="1" noAdjustHandles="1" noChangeArrowheads="1" noChangeShapeType="1" noTextEdit="1"/>
              </p:cNvSpPr>
              <p:nvPr>
                <p:ph idx="1"/>
              </p:nvPr>
            </p:nvSpPr>
            <p:spPr>
              <a:xfrm>
                <a:off x="478369" y="1213308"/>
                <a:ext cx="11473384" cy="5242910"/>
              </a:xfrm>
              <a:blipFill>
                <a:blip r:embed="rId2"/>
                <a:stretch>
                  <a:fillRect l="-1275" t="-1047"/>
                </a:stretch>
              </a:blipFill>
            </p:spPr>
            <p:txBody>
              <a:bodyPr/>
              <a:lstStyle/>
              <a:p>
                <a:r>
                  <a:rPr lang="en-US">
                    <a:noFill/>
                  </a:rPr>
                  <a:t> </a:t>
                </a:r>
              </a:p>
            </p:txBody>
          </p:sp>
        </mc:Fallback>
      </mc:AlternateContent>
    </p:spTree>
    <p:extLst>
      <p:ext uri="{BB962C8B-B14F-4D97-AF65-F5344CB8AC3E}">
        <p14:creationId xmlns:p14="http://schemas.microsoft.com/office/powerpoint/2010/main" val="2821701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3C84-22EA-4F5B-BCD0-BF8A3D84E2C1}"/>
              </a:ext>
            </a:extLst>
          </p:cNvPr>
          <p:cNvSpPr>
            <a:spLocks noGrp="1"/>
          </p:cNvSpPr>
          <p:nvPr>
            <p:ph type="title"/>
          </p:nvPr>
        </p:nvSpPr>
        <p:spPr/>
        <p:txBody>
          <a:bodyPr/>
          <a:lstStyle/>
          <a:p>
            <a:r>
              <a:rPr lang="en-US" dirty="0"/>
              <a:t>Markov Chain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6AA1A91-3F5C-469D-AF93-8E1BDF51A88C}"/>
                  </a:ext>
                </a:extLst>
              </p:cNvPr>
              <p:cNvSpPr/>
              <p:nvPr/>
            </p:nvSpPr>
            <p:spPr>
              <a:xfrm>
                <a:off x="6852229" y="1432573"/>
                <a:ext cx="3744871" cy="1200329"/>
              </a:xfrm>
              <a:prstGeom prst="rect">
                <a:avLst/>
              </a:prstGeom>
            </p:spPr>
            <p:txBody>
              <a:bodyPr wrap="none">
                <a:spAutoFit/>
              </a:bodyPr>
              <a:lstStyle/>
              <a:p>
                <a:r>
                  <a:rPr lang="en-US" b="1" dirty="0"/>
                  <a:t>Transition matrix</a:t>
                </a:r>
              </a:p>
              <a:p>
                <a:endParaRPr lang="en-US" dirty="0"/>
              </a:p>
              <a:p>
                <a:r>
                  <a:rPr lang="en-US" dirty="0"/>
                  <a:t>Transition model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𝑇</m:t>
                        </m:r>
                        <m:r>
                          <a:rPr lang="en-US" b="0" i="1" smtClean="0">
                            <a:latin typeface="Cambria Math" panose="02040503050406030204" pitchFamily="18" charset="0"/>
                          </a:rPr>
                          <m:t>={</m:t>
                        </m:r>
                        <m:r>
                          <a:rPr lang="pt-BR" i="1">
                            <a:latin typeface="Cambria Math" panose="02040503050406030204" pitchFamily="18" charset="0"/>
                          </a:rPr>
                          <m:t>𝑆</m:t>
                        </m:r>
                      </m:e>
                      <m:sub>
                        <m:r>
                          <a:rPr lang="pt-BR"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endParaRPr lang="en-US" dirty="0"/>
              </a:p>
            </p:txBody>
          </p:sp>
        </mc:Choice>
        <mc:Fallback xmlns="">
          <p:sp>
            <p:nvSpPr>
              <p:cNvPr id="3" name="Rectangle 2">
                <a:extLst>
                  <a:ext uri="{FF2B5EF4-FFF2-40B4-BE49-F238E27FC236}">
                    <a16:creationId xmlns:a16="http://schemas.microsoft.com/office/drawing/2014/main" id="{66AA1A91-3F5C-469D-AF93-8E1BDF51A88C}"/>
                  </a:ext>
                </a:extLst>
              </p:cNvPr>
              <p:cNvSpPr>
                <a:spLocks noRot="1" noChangeAspect="1" noMove="1" noResize="1" noEditPoints="1" noAdjustHandles="1" noChangeArrowheads="1" noChangeShapeType="1" noTextEdit="1"/>
              </p:cNvSpPr>
              <p:nvPr/>
            </p:nvSpPr>
            <p:spPr>
              <a:xfrm>
                <a:off x="6852229" y="1432573"/>
                <a:ext cx="3744871" cy="1200329"/>
              </a:xfrm>
              <a:prstGeom prst="rect">
                <a:avLst/>
              </a:prstGeom>
              <a:blipFill>
                <a:blip r:embed="rId2"/>
                <a:stretch>
                  <a:fillRect l="-1303"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72E4A7AB-09B3-4B39-A085-D3D97DA86963}"/>
                  </a:ext>
                </a:extLst>
              </p:cNvPr>
              <p:cNvSpPr/>
              <p:nvPr/>
            </p:nvSpPr>
            <p:spPr>
              <a:xfrm>
                <a:off x="1673271" y="217985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26" name="Oval 25">
                <a:extLst>
                  <a:ext uri="{FF2B5EF4-FFF2-40B4-BE49-F238E27FC236}">
                    <a16:creationId xmlns:a16="http://schemas.microsoft.com/office/drawing/2014/main" id="{72E4A7AB-09B3-4B39-A085-D3D97DA86963}"/>
                  </a:ext>
                </a:extLst>
              </p:cNvPr>
              <p:cNvSpPr>
                <a:spLocks noRot="1" noChangeAspect="1" noMove="1" noResize="1" noEditPoints="1" noAdjustHandles="1" noChangeArrowheads="1" noChangeShapeType="1" noTextEdit="1"/>
              </p:cNvSpPr>
              <p:nvPr/>
            </p:nvSpPr>
            <p:spPr>
              <a:xfrm>
                <a:off x="1673271" y="2179858"/>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A217DF17-2ADB-4182-9E8B-4630BF7F5E95}"/>
                  </a:ext>
                </a:extLst>
              </p:cNvPr>
              <p:cNvSpPr/>
              <p:nvPr/>
            </p:nvSpPr>
            <p:spPr>
              <a:xfrm>
                <a:off x="1673269" y="394894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27" name="Oval 26">
                <a:extLst>
                  <a:ext uri="{FF2B5EF4-FFF2-40B4-BE49-F238E27FC236}">
                    <a16:creationId xmlns:a16="http://schemas.microsoft.com/office/drawing/2014/main" id="{A217DF17-2ADB-4182-9E8B-4630BF7F5E95}"/>
                  </a:ext>
                </a:extLst>
              </p:cNvPr>
              <p:cNvSpPr>
                <a:spLocks noRot="1" noChangeAspect="1" noMove="1" noResize="1" noEditPoints="1" noAdjustHandles="1" noChangeArrowheads="1" noChangeShapeType="1" noTextEdit="1"/>
              </p:cNvSpPr>
              <p:nvPr/>
            </p:nvSpPr>
            <p:spPr>
              <a:xfrm>
                <a:off x="1673269" y="3948943"/>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F55EC36C-E1E9-4EFE-A967-6B9A2A0C4646}"/>
                  </a:ext>
                </a:extLst>
              </p:cNvPr>
              <p:cNvSpPr/>
              <p:nvPr/>
            </p:nvSpPr>
            <p:spPr>
              <a:xfrm>
                <a:off x="4138709" y="2179857"/>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28" name="Oval 27">
                <a:extLst>
                  <a:ext uri="{FF2B5EF4-FFF2-40B4-BE49-F238E27FC236}">
                    <a16:creationId xmlns:a16="http://schemas.microsoft.com/office/drawing/2014/main" id="{F55EC36C-E1E9-4EFE-A967-6B9A2A0C4646}"/>
                  </a:ext>
                </a:extLst>
              </p:cNvPr>
              <p:cNvSpPr>
                <a:spLocks noRot="1" noChangeAspect="1" noMove="1" noResize="1" noEditPoints="1" noAdjustHandles="1" noChangeArrowheads="1" noChangeShapeType="1" noTextEdit="1"/>
              </p:cNvSpPr>
              <p:nvPr/>
            </p:nvSpPr>
            <p:spPr>
              <a:xfrm>
                <a:off x="4138709" y="2179857"/>
                <a:ext cx="1533833" cy="73004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022CE100-73DC-48B3-907F-B084D4FB3E10}"/>
                  </a:ext>
                </a:extLst>
              </p:cNvPr>
              <p:cNvSpPr/>
              <p:nvPr/>
            </p:nvSpPr>
            <p:spPr>
              <a:xfrm>
                <a:off x="4138710" y="3948941"/>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29" name="Oval 28">
                <a:extLst>
                  <a:ext uri="{FF2B5EF4-FFF2-40B4-BE49-F238E27FC236}">
                    <a16:creationId xmlns:a16="http://schemas.microsoft.com/office/drawing/2014/main" id="{022CE100-73DC-48B3-907F-B084D4FB3E10}"/>
                  </a:ext>
                </a:extLst>
              </p:cNvPr>
              <p:cNvSpPr>
                <a:spLocks noRot="1" noChangeAspect="1" noMove="1" noResize="1" noEditPoints="1" noAdjustHandles="1" noChangeArrowheads="1" noChangeShapeType="1" noTextEdit="1"/>
              </p:cNvSpPr>
              <p:nvPr/>
            </p:nvSpPr>
            <p:spPr>
              <a:xfrm>
                <a:off x="4138710" y="3948941"/>
                <a:ext cx="1533833" cy="730045"/>
              </a:xfrm>
              <a:prstGeom prst="ellipse">
                <a:avLst/>
              </a:prstGeom>
              <a:blipFill>
                <a:blip r:embed="rId6"/>
                <a:stretch>
                  <a:fillRect/>
                </a:stretch>
              </a:blipFill>
            </p:spPr>
            <p:txBody>
              <a:bodyPr/>
              <a:lstStyle/>
              <a:p>
                <a:r>
                  <a:rPr lang="en-US">
                    <a:noFill/>
                  </a:rPr>
                  <a:t> </a:t>
                </a:r>
              </a:p>
            </p:txBody>
          </p:sp>
        </mc:Fallback>
      </mc:AlternateContent>
      <p:cxnSp>
        <p:nvCxnSpPr>
          <p:cNvPr id="30" name="Connector: Elbow 29">
            <a:extLst>
              <a:ext uri="{FF2B5EF4-FFF2-40B4-BE49-F238E27FC236}">
                <a16:creationId xmlns:a16="http://schemas.microsoft.com/office/drawing/2014/main" id="{1DDBE586-C5B1-430E-B0EC-E30CCB015AC2}"/>
              </a:ext>
            </a:extLst>
          </p:cNvPr>
          <p:cNvCxnSpPr>
            <a:stCxn id="26" idx="6"/>
            <a:endCxn id="28" idx="2"/>
          </p:cNvCxnSpPr>
          <p:nvPr/>
        </p:nvCxnSpPr>
        <p:spPr>
          <a:xfrm flipV="1">
            <a:off x="3207104" y="2544880"/>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296FC7C-AA08-4E38-A115-83C596443D91}"/>
              </a:ext>
            </a:extLst>
          </p:cNvPr>
          <p:cNvCxnSpPr>
            <a:cxnSpLocks/>
            <a:stCxn id="28" idx="4"/>
            <a:endCxn id="29" idx="0"/>
          </p:cNvCxnSpPr>
          <p:nvPr/>
        </p:nvCxnSpPr>
        <p:spPr>
          <a:xfrm rot="16200000" flipH="1">
            <a:off x="4386107" y="3429420"/>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5206A9C-AB2D-4D53-855C-F38EE8DCBB04}"/>
              </a:ext>
            </a:extLst>
          </p:cNvPr>
          <p:cNvCxnSpPr>
            <a:cxnSpLocks/>
            <a:stCxn id="26" idx="2"/>
            <a:endCxn id="26" idx="0"/>
          </p:cNvCxnSpPr>
          <p:nvPr/>
        </p:nvCxnSpPr>
        <p:spPr>
          <a:xfrm rot="10800000" flipH="1">
            <a:off x="1673270" y="2179859"/>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98D15A7-582B-469E-B56A-7493738F13BF}"/>
              </a:ext>
            </a:extLst>
          </p:cNvPr>
          <p:cNvCxnSpPr>
            <a:cxnSpLocks/>
            <a:stCxn id="28" idx="6"/>
            <a:endCxn id="28" idx="0"/>
          </p:cNvCxnSpPr>
          <p:nvPr/>
        </p:nvCxnSpPr>
        <p:spPr>
          <a:xfrm flipH="1" flipV="1">
            <a:off x="4905626" y="2179857"/>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D30C80-0BD2-4A98-A431-D959C3E5D3FE}"/>
              </a:ext>
            </a:extLst>
          </p:cNvPr>
          <p:cNvCxnSpPr>
            <a:cxnSpLocks/>
            <a:stCxn id="27" idx="7"/>
            <a:endCxn id="28" idx="3"/>
          </p:cNvCxnSpPr>
          <p:nvPr/>
        </p:nvCxnSpPr>
        <p:spPr>
          <a:xfrm flipV="1">
            <a:off x="2982477" y="2802989"/>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6E6DE9-A81D-4686-BA2E-CDCD23AF8175}"/>
              </a:ext>
            </a:extLst>
          </p:cNvPr>
          <p:cNvCxnSpPr>
            <a:cxnSpLocks/>
            <a:stCxn id="27" idx="0"/>
            <a:endCxn id="26" idx="4"/>
          </p:cNvCxnSpPr>
          <p:nvPr/>
        </p:nvCxnSpPr>
        <p:spPr>
          <a:xfrm flipV="1">
            <a:off x="2440186" y="2909903"/>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8D50590-8AFA-43A1-B825-AA8211A23024}"/>
                  </a:ext>
                </a:extLst>
              </p:cNvPr>
              <p:cNvSpPr txBox="1"/>
              <p:nvPr/>
            </p:nvSpPr>
            <p:spPr>
              <a:xfrm>
                <a:off x="3452909" y="210210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38" name="TextBox 37">
                <a:extLst>
                  <a:ext uri="{FF2B5EF4-FFF2-40B4-BE49-F238E27FC236}">
                    <a16:creationId xmlns:a16="http://schemas.microsoft.com/office/drawing/2014/main" id="{C8D50590-8AFA-43A1-B825-AA8211A23024}"/>
                  </a:ext>
                </a:extLst>
              </p:cNvPr>
              <p:cNvSpPr txBox="1">
                <a:spLocks noRot="1" noChangeAspect="1" noMove="1" noResize="1" noEditPoints="1" noAdjustHandles="1" noChangeArrowheads="1" noChangeShapeType="1" noTextEdit="1"/>
              </p:cNvSpPr>
              <p:nvPr/>
            </p:nvSpPr>
            <p:spPr>
              <a:xfrm>
                <a:off x="3452909" y="2102104"/>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847DA18-2970-4CF9-88FC-EC849CA8A2D9}"/>
                  </a:ext>
                </a:extLst>
              </p:cNvPr>
              <p:cNvSpPr txBox="1"/>
              <p:nvPr/>
            </p:nvSpPr>
            <p:spPr>
              <a:xfrm>
                <a:off x="436333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39" name="TextBox 38">
                <a:extLst>
                  <a:ext uri="{FF2B5EF4-FFF2-40B4-BE49-F238E27FC236}">
                    <a16:creationId xmlns:a16="http://schemas.microsoft.com/office/drawing/2014/main" id="{9847DA18-2970-4CF9-88FC-EC849CA8A2D9}"/>
                  </a:ext>
                </a:extLst>
              </p:cNvPr>
              <p:cNvSpPr txBox="1">
                <a:spLocks noRot="1" noChangeAspect="1" noMove="1" noResize="1" noEditPoints="1" noAdjustHandles="1" noChangeArrowheads="1" noChangeShapeType="1" noTextEdit="1"/>
              </p:cNvSpPr>
              <p:nvPr/>
            </p:nvSpPr>
            <p:spPr>
              <a:xfrm>
                <a:off x="4363334" y="3144243"/>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FADEF1A-C7F1-4034-93B7-789077B251B7}"/>
                  </a:ext>
                </a:extLst>
              </p:cNvPr>
              <p:cNvSpPr txBox="1"/>
              <p:nvPr/>
            </p:nvSpPr>
            <p:spPr>
              <a:xfrm>
                <a:off x="5190758" y="16301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41" name="TextBox 40">
                <a:extLst>
                  <a:ext uri="{FF2B5EF4-FFF2-40B4-BE49-F238E27FC236}">
                    <a16:creationId xmlns:a16="http://schemas.microsoft.com/office/drawing/2014/main" id="{AFADEF1A-C7F1-4034-93B7-789077B251B7}"/>
                  </a:ext>
                </a:extLst>
              </p:cNvPr>
              <p:cNvSpPr txBox="1">
                <a:spLocks noRot="1" noChangeAspect="1" noMove="1" noResize="1" noEditPoints="1" noAdjustHandles="1" noChangeArrowheads="1" noChangeShapeType="1" noTextEdit="1"/>
              </p:cNvSpPr>
              <p:nvPr/>
            </p:nvSpPr>
            <p:spPr>
              <a:xfrm>
                <a:off x="5190758" y="1630169"/>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D77277-058F-4954-8370-22A374B1EC4B}"/>
                  </a:ext>
                </a:extLst>
              </p:cNvPr>
              <p:cNvSpPr txBox="1"/>
              <p:nvPr/>
            </p:nvSpPr>
            <p:spPr>
              <a:xfrm>
                <a:off x="1673269" y="162586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43" name="TextBox 42">
                <a:extLst>
                  <a:ext uri="{FF2B5EF4-FFF2-40B4-BE49-F238E27FC236}">
                    <a16:creationId xmlns:a16="http://schemas.microsoft.com/office/drawing/2014/main" id="{54D77277-058F-4954-8370-22A374B1EC4B}"/>
                  </a:ext>
                </a:extLst>
              </p:cNvPr>
              <p:cNvSpPr txBox="1">
                <a:spLocks noRot="1" noChangeAspect="1" noMove="1" noResize="1" noEditPoints="1" noAdjustHandles="1" noChangeArrowheads="1" noChangeShapeType="1" noTextEdit="1"/>
              </p:cNvSpPr>
              <p:nvPr/>
            </p:nvSpPr>
            <p:spPr>
              <a:xfrm>
                <a:off x="1673269" y="1625860"/>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3060F6-0983-477A-BFDC-F2E69F11D487}"/>
                  </a:ext>
                </a:extLst>
              </p:cNvPr>
              <p:cNvSpPr txBox="1"/>
              <p:nvPr/>
            </p:nvSpPr>
            <p:spPr>
              <a:xfrm>
                <a:off x="1333965" y="313365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44" name="TextBox 43">
                <a:extLst>
                  <a:ext uri="{FF2B5EF4-FFF2-40B4-BE49-F238E27FC236}">
                    <a16:creationId xmlns:a16="http://schemas.microsoft.com/office/drawing/2014/main" id="{283060F6-0983-477A-BFDC-F2E69F11D487}"/>
                  </a:ext>
                </a:extLst>
              </p:cNvPr>
              <p:cNvSpPr txBox="1">
                <a:spLocks noRot="1" noChangeAspect="1" noMove="1" noResize="1" noEditPoints="1" noAdjustHandles="1" noChangeArrowheads="1" noChangeShapeType="1" noTextEdit="1"/>
              </p:cNvSpPr>
              <p:nvPr/>
            </p:nvSpPr>
            <p:spPr>
              <a:xfrm>
                <a:off x="1333965" y="3133653"/>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AC1E294-48A2-45DE-ABBE-5BC7B9C18C51}"/>
                  </a:ext>
                </a:extLst>
              </p:cNvPr>
              <p:cNvSpPr txBox="1"/>
              <p:nvPr/>
            </p:nvSpPr>
            <p:spPr>
              <a:xfrm>
                <a:off x="3349504" y="394247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45" name="TextBox 44">
                <a:extLst>
                  <a:ext uri="{FF2B5EF4-FFF2-40B4-BE49-F238E27FC236}">
                    <a16:creationId xmlns:a16="http://schemas.microsoft.com/office/drawing/2014/main" id="{BAC1E294-48A2-45DE-ABBE-5BC7B9C18C51}"/>
                  </a:ext>
                </a:extLst>
              </p:cNvPr>
              <p:cNvSpPr txBox="1">
                <a:spLocks noRot="1" noChangeAspect="1" noMove="1" noResize="1" noEditPoints="1" noAdjustHandles="1" noChangeArrowheads="1" noChangeShapeType="1" noTextEdit="1"/>
              </p:cNvSpPr>
              <p:nvPr/>
            </p:nvSpPr>
            <p:spPr>
              <a:xfrm>
                <a:off x="3349504" y="3942478"/>
                <a:ext cx="604684" cy="369332"/>
              </a:xfrm>
              <a:prstGeom prst="rect">
                <a:avLst/>
              </a:prstGeom>
              <a:blipFill>
                <a:blip r:embed="rId12"/>
                <a:stretch>
                  <a:fillRect/>
                </a:stretch>
              </a:blipFill>
            </p:spPr>
            <p:txBody>
              <a:bodyPr/>
              <a:lstStyle/>
              <a:p>
                <a:r>
                  <a:rPr lang="en-US">
                    <a:noFill/>
                  </a:rPr>
                  <a:t> </a:t>
                </a:r>
              </a:p>
            </p:txBody>
          </p:sp>
        </mc:Fallback>
      </mc:AlternateContent>
      <p:cxnSp>
        <p:nvCxnSpPr>
          <p:cNvPr id="46" name="Connector: Elbow 45">
            <a:extLst>
              <a:ext uri="{FF2B5EF4-FFF2-40B4-BE49-F238E27FC236}">
                <a16:creationId xmlns:a16="http://schemas.microsoft.com/office/drawing/2014/main" id="{6BCFD15D-E8C8-4E3E-9BD7-77F064296F9B}"/>
              </a:ext>
            </a:extLst>
          </p:cNvPr>
          <p:cNvCxnSpPr>
            <a:cxnSpLocks/>
            <a:stCxn id="26" idx="3"/>
            <a:endCxn id="27" idx="1"/>
          </p:cNvCxnSpPr>
          <p:nvPr/>
        </p:nvCxnSpPr>
        <p:spPr>
          <a:xfrm rot="5400000">
            <a:off x="1271462" y="3429422"/>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1C54735-0790-435C-AB8C-C9CF1A19CE5F}"/>
                  </a:ext>
                </a:extLst>
              </p:cNvPr>
              <p:cNvSpPr txBox="1"/>
              <p:nvPr/>
            </p:nvSpPr>
            <p:spPr>
              <a:xfrm>
                <a:off x="2409274"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B1C54735-0790-435C-AB8C-C9CF1A19CE5F}"/>
                  </a:ext>
                </a:extLst>
              </p:cNvPr>
              <p:cNvSpPr txBox="1">
                <a:spLocks noRot="1" noChangeAspect="1" noMove="1" noResize="1" noEditPoints="1" noAdjustHandles="1" noChangeArrowheads="1" noChangeShapeType="1" noTextEdit="1"/>
              </p:cNvSpPr>
              <p:nvPr/>
            </p:nvSpPr>
            <p:spPr>
              <a:xfrm>
                <a:off x="2409274" y="3144243"/>
                <a:ext cx="604684" cy="369332"/>
              </a:xfrm>
              <a:prstGeom prst="rect">
                <a:avLst/>
              </a:prstGeom>
              <a:blipFill>
                <a:blip r:embed="rId13"/>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0CBB1FEB-0ECA-4D2A-931C-7CE634E741FC}"/>
              </a:ext>
            </a:extLst>
          </p:cNvPr>
          <p:cNvCxnSpPr>
            <a:cxnSpLocks/>
            <a:stCxn id="27" idx="6"/>
            <a:endCxn id="29" idx="2"/>
          </p:cNvCxnSpPr>
          <p:nvPr/>
        </p:nvCxnSpPr>
        <p:spPr>
          <a:xfrm flipV="1">
            <a:off x="3207102" y="4313964"/>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9F8F1BB-D653-44A4-8090-680772845535}"/>
                  </a:ext>
                </a:extLst>
              </p:cNvPr>
              <p:cNvSpPr txBox="1"/>
              <p:nvPr/>
            </p:nvSpPr>
            <p:spPr>
              <a:xfrm>
                <a:off x="3253905" y="3144243"/>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58" name="TextBox 57">
                <a:extLst>
                  <a:ext uri="{FF2B5EF4-FFF2-40B4-BE49-F238E27FC236}">
                    <a16:creationId xmlns:a16="http://schemas.microsoft.com/office/drawing/2014/main" id="{79F8F1BB-D653-44A4-8090-680772845535}"/>
                  </a:ext>
                </a:extLst>
              </p:cNvPr>
              <p:cNvSpPr txBox="1">
                <a:spLocks noRot="1" noChangeAspect="1" noMove="1" noResize="1" noEditPoints="1" noAdjustHandles="1" noChangeArrowheads="1" noChangeShapeType="1" noTextEdit="1"/>
              </p:cNvSpPr>
              <p:nvPr/>
            </p:nvSpPr>
            <p:spPr>
              <a:xfrm>
                <a:off x="3253905" y="3144243"/>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i="1" baseline="0"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i="1" baseline="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08387856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𝟏</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𝟐</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a:latin typeface="Cambria Math" panose="02040503050406030204" pitchFamily="18" charset="0"/>
                                      </a:rPr>
                                      <m:t>𝟑</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𝑺</m:t>
                                    </m:r>
                                  </m:e>
                                  <m:sub>
                                    <m:r>
                                      <a:rPr lang="en-US" sz="1800" b="1" i="1" smtClean="0">
                                        <a:latin typeface="Cambria Math" panose="02040503050406030204" pitchFamily="18" charset="0"/>
                                      </a:rPr>
                                      <m:t>𝟒</m:t>
                                    </m:r>
                                  </m:sub>
                                </m:sSub>
                              </m:oMath>
                            </m:oMathPara>
                          </a14:m>
                          <a:endParaRPr lang="en-US" sz="1800" b="1" baseline="0" dirty="0">
                            <a:latin typeface="Cambria Math" panose="02040503050406030204" pitchFamily="18" charset="0"/>
                            <a:ea typeface="Cambria Math" panose="02040503050406030204" pitchFamily="18" charset="0"/>
                          </a:endParaRP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Choice>
        <mc:Fallback xmlns="">
          <p:graphicFrame>
            <p:nvGraphicFramePr>
              <p:cNvPr id="13" name="Table 13">
                <a:extLst>
                  <a:ext uri="{FF2B5EF4-FFF2-40B4-BE49-F238E27FC236}">
                    <a16:creationId xmlns:a16="http://schemas.microsoft.com/office/drawing/2014/main" id="{2B461CEA-2FFA-4E87-9136-D8E2274CED16}"/>
                  </a:ext>
                </a:extLst>
              </p:cNvPr>
              <p:cNvGraphicFramePr>
                <a:graphicFrameLocks noGrp="1"/>
              </p:cNvGraphicFramePr>
              <p:nvPr>
                <p:extLst>
                  <p:ext uri="{D42A27DB-BD31-4B8C-83A1-F6EECF244321}">
                    <p14:modId xmlns:p14="http://schemas.microsoft.com/office/powerpoint/2010/main" val="2628206060"/>
                  </p:ext>
                </p:extLst>
              </p:nvPr>
            </p:nvGraphicFramePr>
            <p:xfrm>
              <a:off x="7113349" y="2805099"/>
              <a:ext cx="3483555" cy="1854200"/>
            </p:xfrm>
            <a:graphic>
              <a:graphicData uri="http://schemas.openxmlformats.org/drawingml/2006/table">
                <a:tbl>
                  <a:tblPr firstRow="1" bandRow="1">
                    <a:tableStyleId>{5940675A-B579-460E-94D1-54222C63F5DA}</a:tableStyleId>
                  </a:tblPr>
                  <a:tblGrid>
                    <a:gridCol w="696711">
                      <a:extLst>
                        <a:ext uri="{9D8B030D-6E8A-4147-A177-3AD203B41FA5}">
                          <a16:colId xmlns:a16="http://schemas.microsoft.com/office/drawing/2014/main" val="2402914082"/>
                        </a:ext>
                      </a:extLst>
                    </a:gridCol>
                    <a:gridCol w="696711">
                      <a:extLst>
                        <a:ext uri="{9D8B030D-6E8A-4147-A177-3AD203B41FA5}">
                          <a16:colId xmlns:a16="http://schemas.microsoft.com/office/drawing/2014/main" val="3861932134"/>
                        </a:ext>
                      </a:extLst>
                    </a:gridCol>
                    <a:gridCol w="696711">
                      <a:extLst>
                        <a:ext uri="{9D8B030D-6E8A-4147-A177-3AD203B41FA5}">
                          <a16:colId xmlns:a16="http://schemas.microsoft.com/office/drawing/2014/main" val="1844923219"/>
                        </a:ext>
                      </a:extLst>
                    </a:gridCol>
                    <a:gridCol w="696711">
                      <a:extLst>
                        <a:ext uri="{9D8B030D-6E8A-4147-A177-3AD203B41FA5}">
                          <a16:colId xmlns:a16="http://schemas.microsoft.com/office/drawing/2014/main" val="3486458255"/>
                        </a:ext>
                      </a:extLst>
                    </a:gridCol>
                    <a:gridCol w="696711">
                      <a:extLst>
                        <a:ext uri="{9D8B030D-6E8A-4147-A177-3AD203B41FA5}">
                          <a16:colId xmlns:a16="http://schemas.microsoft.com/office/drawing/2014/main" val="219035010"/>
                        </a:ext>
                      </a:extLst>
                    </a:gridCol>
                  </a:tblGrid>
                  <a:tr h="370840">
                    <a:tc>
                      <a:txBody>
                        <a:bodyPr/>
                        <a:lstStyle/>
                        <a:p>
                          <a:endParaRPr lang="en-US" sz="1800" i="1" baseline="0" dirty="0">
                            <a:latin typeface="Cambria Math" panose="02040503050406030204" pitchFamily="18" charset="0"/>
                            <a:ea typeface="Cambria Math" panose="02040503050406030204" pitchFamily="18" charset="0"/>
                          </a:endParaRPr>
                        </a:p>
                      </a:txBody>
                      <a:tcPr/>
                    </a:tc>
                    <a:tc>
                      <a:txBody>
                        <a:bodyPr/>
                        <a:lstStyle/>
                        <a:p>
                          <a:endParaRPr lang="en-US"/>
                        </a:p>
                      </a:txBody>
                      <a:tcPr>
                        <a:blipFill>
                          <a:blip r:embed="rId15"/>
                          <a:stretch>
                            <a:fillRect l="-101754" t="-1639" r="-303509" b="-421311"/>
                          </a:stretch>
                        </a:blipFill>
                      </a:tcPr>
                    </a:tc>
                    <a:tc>
                      <a:txBody>
                        <a:bodyPr/>
                        <a:lstStyle/>
                        <a:p>
                          <a:endParaRPr lang="en-US"/>
                        </a:p>
                      </a:txBody>
                      <a:tcPr>
                        <a:blipFill>
                          <a:blip r:embed="rId15"/>
                          <a:stretch>
                            <a:fillRect l="-200000" t="-1639" r="-200870" b="-421311"/>
                          </a:stretch>
                        </a:blipFill>
                      </a:tcPr>
                    </a:tc>
                    <a:tc>
                      <a:txBody>
                        <a:bodyPr/>
                        <a:lstStyle/>
                        <a:p>
                          <a:endParaRPr lang="en-US"/>
                        </a:p>
                      </a:txBody>
                      <a:tcPr>
                        <a:blipFill>
                          <a:blip r:embed="rId15"/>
                          <a:stretch>
                            <a:fillRect l="-302632" t="-1639" r="-102632" b="-421311"/>
                          </a:stretch>
                        </a:blipFill>
                      </a:tcPr>
                    </a:tc>
                    <a:tc>
                      <a:txBody>
                        <a:bodyPr/>
                        <a:lstStyle/>
                        <a:p>
                          <a:endParaRPr lang="en-US"/>
                        </a:p>
                      </a:txBody>
                      <a:tcPr>
                        <a:blipFill>
                          <a:blip r:embed="rId15"/>
                          <a:stretch>
                            <a:fillRect l="-399130" t="-1639" r="-1739" b="-421311"/>
                          </a:stretch>
                        </a:blipFill>
                      </a:tcPr>
                    </a:tc>
                    <a:extLst>
                      <a:ext uri="{0D108BD9-81ED-4DB2-BD59-A6C34878D82A}">
                        <a16:rowId xmlns:a16="http://schemas.microsoft.com/office/drawing/2014/main" val="1083878560"/>
                      </a:ext>
                    </a:extLst>
                  </a:tr>
                  <a:tr h="370840">
                    <a:tc>
                      <a:txBody>
                        <a:bodyPr/>
                        <a:lstStyle/>
                        <a:p>
                          <a:endParaRPr lang="en-US"/>
                        </a:p>
                      </a:txBody>
                      <a:tcPr>
                        <a:blipFill>
                          <a:blip r:embed="rId15"/>
                          <a:stretch>
                            <a:fillRect l="-870" t="-101639" r="-400000" b="-321311"/>
                          </a:stretch>
                        </a:blipFill>
                      </a:tcPr>
                    </a:tc>
                    <a:tc>
                      <a:txBody>
                        <a:bodyPr/>
                        <a:lstStyle/>
                        <a:p>
                          <a:r>
                            <a:rPr lang="en-US" sz="1800" baseline="0" dirty="0">
                              <a:latin typeface="Cambria Math" panose="02040503050406030204" pitchFamily="18" charset="0"/>
                              <a:ea typeface="Cambria Math" panose="02040503050406030204" pitchFamily="18" charset="0"/>
                            </a:rPr>
                            <a:t>0.3</a:t>
                          </a:r>
                        </a:p>
                      </a:txBody>
                      <a:tcPr/>
                    </a:tc>
                    <a:tc>
                      <a:txBody>
                        <a:bodyPr/>
                        <a:lstStyle/>
                        <a:p>
                          <a:r>
                            <a:rPr lang="en-US" sz="1800" baseline="0" dirty="0">
                              <a:latin typeface="Cambria Math" panose="02040503050406030204" pitchFamily="18" charset="0"/>
                              <a:ea typeface="Cambria Math" panose="02040503050406030204" pitchFamily="18" charset="0"/>
                            </a:rPr>
                            <a:t>0.2</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154083894"/>
                      </a:ext>
                    </a:extLst>
                  </a:tr>
                  <a:tr h="370840">
                    <a:tc>
                      <a:txBody>
                        <a:bodyPr/>
                        <a:lstStyle/>
                        <a:p>
                          <a:endParaRPr lang="en-US"/>
                        </a:p>
                      </a:txBody>
                      <a:tcPr>
                        <a:blipFill>
                          <a:blip r:embed="rId15"/>
                          <a:stretch>
                            <a:fillRect l="-870" t="-201639" r="-400000" b="-221311"/>
                          </a:stretch>
                        </a:blipFill>
                      </a:tcPr>
                    </a:tc>
                    <a:tc>
                      <a:txBody>
                        <a:bodyPr/>
                        <a:lstStyle/>
                        <a:p>
                          <a:r>
                            <a:rPr lang="en-US" sz="1800" baseline="0" dirty="0">
                              <a:latin typeface="Cambria Math" panose="02040503050406030204" pitchFamily="18" charset="0"/>
                              <a:ea typeface="Cambria Math" panose="02040503050406030204" pitchFamily="18" charset="0"/>
                            </a:rPr>
                            <a:t>0.1</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0.6</a:t>
                          </a:r>
                        </a:p>
                      </a:txBody>
                      <a:tcPr/>
                    </a:tc>
                    <a:tc>
                      <a:txBody>
                        <a:bodyPr/>
                        <a:lstStyle/>
                        <a:p>
                          <a:r>
                            <a:rPr lang="en-US" sz="1800" baseline="0" dirty="0">
                              <a:latin typeface="Cambria Math" panose="02040503050406030204" pitchFamily="18" charset="0"/>
                              <a:ea typeface="Cambria Math" panose="02040503050406030204" pitchFamily="18" charset="0"/>
                            </a:rPr>
                            <a:t>0.3</a:t>
                          </a:r>
                        </a:p>
                      </a:txBody>
                      <a:tcPr/>
                    </a:tc>
                    <a:extLst>
                      <a:ext uri="{0D108BD9-81ED-4DB2-BD59-A6C34878D82A}">
                        <a16:rowId xmlns:a16="http://schemas.microsoft.com/office/drawing/2014/main" val="3722024807"/>
                      </a:ext>
                    </a:extLst>
                  </a:tr>
                  <a:tr h="370840">
                    <a:tc>
                      <a:txBody>
                        <a:bodyPr/>
                        <a:lstStyle/>
                        <a:p>
                          <a:endParaRPr lang="en-US"/>
                        </a:p>
                      </a:txBody>
                      <a:tcPr>
                        <a:blipFill>
                          <a:blip r:embed="rId15"/>
                          <a:stretch>
                            <a:fillRect l="-870" t="-301639" r="-400000" b="-1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tc>
                      <a:txBody>
                        <a:bodyPr/>
                        <a:lstStyle/>
                        <a:p>
                          <a:r>
                            <a:rPr lang="en-US" sz="1800" baseline="0" dirty="0">
                              <a:latin typeface="Cambria Math" panose="02040503050406030204" pitchFamily="18" charset="0"/>
                              <a:ea typeface="Cambria Math" panose="02040503050406030204" pitchFamily="18" charset="0"/>
                            </a:rPr>
                            <a:t>0.5</a:t>
                          </a:r>
                        </a:p>
                      </a:txBody>
                      <a:tcPr/>
                    </a:tc>
                    <a:extLst>
                      <a:ext uri="{0D108BD9-81ED-4DB2-BD59-A6C34878D82A}">
                        <a16:rowId xmlns:a16="http://schemas.microsoft.com/office/drawing/2014/main" val="1926778838"/>
                      </a:ext>
                    </a:extLst>
                  </a:tr>
                  <a:tr h="370840">
                    <a:tc>
                      <a:txBody>
                        <a:bodyPr/>
                        <a:lstStyle/>
                        <a:p>
                          <a:endParaRPr lang="en-US"/>
                        </a:p>
                      </a:txBody>
                      <a:tcPr>
                        <a:blipFill>
                          <a:blip r:embed="rId15"/>
                          <a:stretch>
                            <a:fillRect l="-870" t="-401639" r="-400000" b="-21311"/>
                          </a:stretch>
                        </a:blipFill>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tc>
                      <a:txBody>
                        <a:bodyPr/>
                        <a:lstStyle/>
                        <a:p>
                          <a:r>
                            <a:rPr lang="en-US" sz="1800" baseline="0" dirty="0">
                              <a:latin typeface="Cambria Math" panose="02040503050406030204" pitchFamily="18" charset="0"/>
                              <a:ea typeface="Cambria Math" panose="02040503050406030204" pitchFamily="18" charset="0"/>
                            </a:rPr>
                            <a:t>0.0</a:t>
                          </a:r>
                        </a:p>
                      </a:txBody>
                      <a:tcPr/>
                    </a:tc>
                    <a:extLst>
                      <a:ext uri="{0D108BD9-81ED-4DB2-BD59-A6C34878D82A}">
                        <a16:rowId xmlns:a16="http://schemas.microsoft.com/office/drawing/2014/main" val="451048543"/>
                      </a:ext>
                    </a:extLst>
                  </a:tr>
                </a:tbl>
              </a:graphicData>
            </a:graphic>
          </p:graphicFrame>
        </mc:Fallback>
      </mc:AlternateContent>
      <p:sp>
        <p:nvSpPr>
          <p:cNvPr id="21" name="Rectangle 20">
            <a:extLst>
              <a:ext uri="{FF2B5EF4-FFF2-40B4-BE49-F238E27FC236}">
                <a16:creationId xmlns:a16="http://schemas.microsoft.com/office/drawing/2014/main" id="{7EDE29D5-7CCA-4A25-9CC0-E243931C0364}"/>
              </a:ext>
            </a:extLst>
          </p:cNvPr>
          <p:cNvSpPr/>
          <p:nvPr/>
        </p:nvSpPr>
        <p:spPr>
          <a:xfrm>
            <a:off x="1333965" y="5350849"/>
            <a:ext cx="6096000" cy="646331"/>
          </a:xfrm>
          <a:prstGeom prst="rect">
            <a:avLst/>
          </a:prstGeom>
        </p:spPr>
        <p:txBody>
          <a:bodyPr>
            <a:spAutoFit/>
          </a:bodyPr>
          <a:lstStyle/>
          <a:p>
            <a:r>
              <a:rPr lang="pt-BR" dirty="0"/>
              <a:t>Problems of learning and planning</a:t>
            </a:r>
          </a:p>
          <a:p>
            <a:r>
              <a:rPr lang="pt-BR" dirty="0"/>
              <a:t>Problems of prediction and control</a:t>
            </a:r>
          </a:p>
        </p:txBody>
      </p:sp>
      <p:sp>
        <p:nvSpPr>
          <p:cNvPr id="34" name="Rectangle 33">
            <a:extLst>
              <a:ext uri="{FF2B5EF4-FFF2-40B4-BE49-F238E27FC236}">
                <a16:creationId xmlns:a16="http://schemas.microsoft.com/office/drawing/2014/main" id="{2AAC96D1-4B1E-4425-945C-B23620559C77}"/>
              </a:ext>
            </a:extLst>
          </p:cNvPr>
          <p:cNvSpPr/>
          <p:nvPr/>
        </p:nvSpPr>
        <p:spPr bwMode="gray">
          <a:xfrm>
            <a:off x="5960655" y="4117846"/>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35" name="Straight Arrow Connector 34">
            <a:extLst>
              <a:ext uri="{FF2B5EF4-FFF2-40B4-BE49-F238E27FC236}">
                <a16:creationId xmlns:a16="http://schemas.microsoft.com/office/drawing/2014/main" id="{02190D7E-2975-4983-813E-4C981D2E8A1E}"/>
              </a:ext>
            </a:extLst>
          </p:cNvPr>
          <p:cNvCxnSpPr>
            <a:cxnSpLocks/>
            <a:endCxn id="34" idx="1"/>
          </p:cNvCxnSpPr>
          <p:nvPr/>
        </p:nvCxnSpPr>
        <p:spPr>
          <a:xfrm>
            <a:off x="5656569" y="4309754"/>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D0D2B0-BCC3-48DF-8A65-1032911F5EA5}"/>
                  </a:ext>
                </a:extLst>
              </p:cNvPr>
              <p:cNvSpPr txBox="1"/>
              <p:nvPr/>
            </p:nvSpPr>
            <p:spPr>
              <a:xfrm>
                <a:off x="5494997" y="39088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0" name="TextBox 39">
                <a:extLst>
                  <a:ext uri="{FF2B5EF4-FFF2-40B4-BE49-F238E27FC236}">
                    <a16:creationId xmlns:a16="http://schemas.microsoft.com/office/drawing/2014/main" id="{2BD0D2B0-BCC3-48DF-8A65-1032911F5EA5}"/>
                  </a:ext>
                </a:extLst>
              </p:cNvPr>
              <p:cNvSpPr txBox="1">
                <a:spLocks noRot="1" noChangeAspect="1" noMove="1" noResize="1" noEditPoints="1" noAdjustHandles="1" noChangeArrowheads="1" noChangeShapeType="1" noTextEdit="1"/>
              </p:cNvSpPr>
              <p:nvPr/>
            </p:nvSpPr>
            <p:spPr>
              <a:xfrm>
                <a:off x="5494997" y="3908889"/>
                <a:ext cx="604684" cy="369332"/>
              </a:xfrm>
              <a:prstGeom prst="rect">
                <a:avLst/>
              </a:prstGeom>
              <a:blipFill>
                <a:blip r:embed="rId16"/>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853B61A5-CFE3-4195-940B-06A0BE34874C}"/>
              </a:ext>
            </a:extLst>
          </p:cNvPr>
          <p:cNvSpPr txBox="1"/>
          <p:nvPr/>
        </p:nvSpPr>
        <p:spPr bwMode="gray">
          <a:xfrm>
            <a:off x="331631" y="821160"/>
            <a:ext cx="4573994" cy="369332"/>
          </a:xfrm>
          <a:prstGeom prst="rect">
            <a:avLst/>
          </a:prstGeom>
          <a:noFill/>
        </p:spPr>
        <p:txBody>
          <a:bodyPr wrap="square">
            <a:spAutoFit/>
          </a:bodyPr>
          <a:lstStyle/>
          <a:p>
            <a:pPr marL="0" indent="0">
              <a:buNone/>
            </a:pPr>
            <a:r>
              <a:rPr lang="pt-BR" b="1" dirty="0"/>
              <a:t>MDP = </a:t>
            </a:r>
            <a:r>
              <a:rPr lang="pt-BR" b="1" dirty="0" err="1"/>
              <a:t>Markov</a:t>
            </a:r>
            <a:r>
              <a:rPr lang="pt-BR" b="1" dirty="0"/>
              <a:t> Chain + Actions</a:t>
            </a:r>
          </a:p>
        </p:txBody>
      </p:sp>
    </p:spTree>
    <p:extLst>
      <p:ext uri="{BB962C8B-B14F-4D97-AF65-F5344CB8AC3E}">
        <p14:creationId xmlns:p14="http://schemas.microsoft.com/office/powerpoint/2010/main" val="4076133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6AC9F45-AC5F-470D-A782-06D0B5CC415C}"/>
                  </a:ext>
                </a:extLst>
              </p:cNvPr>
              <p:cNvSpPr>
                <a:spLocks noGrp="1"/>
              </p:cNvSpPr>
              <p:nvPr>
                <p:ph type="title"/>
              </p:nvPr>
            </p:nvSpPr>
            <p:spPr>
              <a:xfrm>
                <a:off x="478369" y="144001"/>
                <a:ext cx="9169401" cy="966272"/>
              </a:xfrm>
            </p:spPr>
            <p:txBody>
              <a:bodyPr/>
              <a:lstStyle/>
              <a:p>
                <a:r>
                  <a:rPr lang="en-US" dirty="0"/>
                  <a:t>Return (</a:t>
                </a:r>
                <a14:m>
                  <m:oMath xmlns:m="http://schemas.openxmlformats.org/officeDocument/2006/math">
                    <m:r>
                      <a:rPr lang="en-US" i="1">
                        <a:latin typeface="Cambria Math" panose="02040503050406030204" pitchFamily="18" charset="0"/>
                      </a:rPr>
                      <m:t>𝐺</m:t>
                    </m:r>
                  </m:oMath>
                </a14:m>
                <a:r>
                  <a:rPr lang="en-US" dirty="0"/>
                  <a:t>) and Discount Factor (</a:t>
                </a:r>
                <a14:m>
                  <m:oMath xmlns:m="http://schemas.openxmlformats.org/officeDocument/2006/math">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oMath>
                </a14:m>
                <a:br>
                  <a:rPr lang="en-US" dirty="0"/>
                </a:br>
                <a:endParaRPr lang="en-US" dirty="0"/>
              </a:p>
            </p:txBody>
          </p:sp>
        </mc:Choice>
        <mc:Fallback xmlns="">
          <p:sp>
            <p:nvSpPr>
              <p:cNvPr id="2" name="Title 1">
                <a:extLst>
                  <a:ext uri="{FF2B5EF4-FFF2-40B4-BE49-F238E27FC236}">
                    <a16:creationId xmlns:a16="http://schemas.microsoft.com/office/drawing/2014/main" id="{F6AC9F45-AC5F-470D-A782-06D0B5CC415C}"/>
                  </a:ext>
                </a:extLst>
              </p:cNvPr>
              <p:cNvSpPr>
                <a:spLocks noGrp="1" noRot="1" noChangeAspect="1" noMove="1" noResize="1" noEditPoints="1" noAdjustHandles="1" noChangeArrowheads="1" noChangeShapeType="1" noTextEdit="1"/>
              </p:cNvSpPr>
              <p:nvPr>
                <p:ph type="title"/>
              </p:nvPr>
            </p:nvSpPr>
            <p:spPr>
              <a:xfrm>
                <a:off x="478369" y="144001"/>
                <a:ext cx="9169401" cy="966272"/>
              </a:xfrm>
              <a:blipFill>
                <a:blip r:embed="rId2"/>
                <a:stretch>
                  <a:fillRect l="-22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562CCA1C-F318-4F21-94B0-2C3B4C3FDA0A}"/>
                  </a:ext>
                </a:extLst>
              </p:cNvPr>
              <p:cNvSpPr txBox="1">
                <a:spLocks/>
              </p:cNvSpPr>
              <p:nvPr/>
            </p:nvSpPr>
            <p:spPr bwMode="gray">
              <a:xfrm>
                <a:off x="582277" y="1477323"/>
                <a:ext cx="9316795" cy="464383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dirty="0"/>
                  <a:t>Return is the sum of discounted rewards </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e>
                        <m:sup>
                          <m:r>
                            <a:rPr lang="en-US" sz="2400" i="1">
                              <a:latin typeface="Cambria Math" panose="02040503050406030204" pitchFamily="18" charset="0"/>
                            </a:rPr>
                            <m:t>𝑇</m:t>
                          </m:r>
                          <m:r>
                            <a:rPr lang="en-US" sz="2400" i="1">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sub>
                      </m:sSub>
                    </m:oMath>
                  </m:oMathPara>
                </a14:m>
                <a:endParaRPr lang="en-US" sz="2400" dirty="0"/>
              </a:p>
              <a:p>
                <a:pPr lvl="1" indent="0">
                  <a:buNone/>
                </a:pPr>
                <a:endParaRPr lang="en-US" dirty="0"/>
              </a:p>
              <a:p>
                <a:pPr lvl="1" indent="0">
                  <a:buNone/>
                </a:pPr>
                <a:r>
                  <a:rPr lang="en-US" dirty="0"/>
                  <a:t>where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𝑮</m:t>
                        </m:r>
                      </m:e>
                      <m:sub>
                        <m:r>
                          <a:rPr lang="en-US" b="1" i="1">
                            <a:latin typeface="Cambria Math" panose="02040503050406030204" pitchFamily="18" charset="0"/>
                          </a:rPr>
                          <m:t>𝒕</m:t>
                        </m:r>
                      </m:sub>
                    </m:sSub>
                  </m:oMath>
                </a14:m>
                <a:r>
                  <a:rPr lang="en-US" dirty="0"/>
                  <a:t> is the total reward at step </a:t>
                </a:r>
                <a:r>
                  <a:rPr lang="en-US" b="1" i="1" dirty="0"/>
                  <a:t>t</a:t>
                </a:r>
                <a:r>
                  <a:rPr lang="en-US" dirty="0"/>
                  <a:t> after collecting future rewards in </a:t>
                </a:r>
                <a:r>
                  <a:rPr lang="en-US" b="1" dirty="0"/>
                  <a:t>T</a:t>
                </a:r>
                <a:r>
                  <a:rPr lang="en-US" dirty="0"/>
                  <a:t> steps discounted by </a:t>
                </a:r>
                <a14:m>
                  <m:oMath xmlns:m="http://schemas.openxmlformats.org/officeDocument/2006/math">
                    <m:r>
                      <a:rPr lang="en-US" b="1" i="1">
                        <a:latin typeface="Cambria Math" panose="02040503050406030204" pitchFamily="18" charset="0"/>
                        <a:ea typeface="Cambria Math" panose="02040503050406030204" pitchFamily="18" charset="0"/>
                      </a:rPr>
                      <m:t>𝜸</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oMath>
                </a14:m>
                <a:r>
                  <a:rPr lang="en-US" b="1" dirty="0"/>
                  <a:t> </a:t>
                </a:r>
              </a:p>
              <a:p>
                <a:pPr lvl="1" indent="0">
                  <a:buNone/>
                </a:pPr>
                <a:endParaRPr lang="en-US" dirty="0"/>
              </a:p>
              <a:p>
                <a:r>
                  <a:rPr lang="en-US" u="sng" dirty="0"/>
                  <a:t>Why Discount Factor?</a:t>
                </a:r>
              </a:p>
              <a:p>
                <a:pPr marL="342900" indent="-342900">
                  <a:buFont typeface="Arial" panose="020B0604020202020204" pitchFamily="34" charset="0"/>
                  <a:buChar char="•"/>
                </a:pPr>
                <a:r>
                  <a:rPr lang="en-US" dirty="0"/>
                  <a:t>depreciates future rewards based on their distance from the present</a:t>
                </a:r>
              </a:p>
              <a:p>
                <a:pPr marL="342900" indent="-342900">
                  <a:buFont typeface="Arial" panose="020B0604020202020204" pitchFamily="34" charset="0"/>
                  <a:buChar char="•"/>
                </a:pPr>
                <a:r>
                  <a:rPr lang="en-US" dirty="0"/>
                  <a:t>avoids infinite returns because of cycles in the Markov Chain</a:t>
                </a:r>
              </a:p>
              <a:p>
                <a:pPr lvl="1" indent="0">
                  <a:buNone/>
                </a:pPr>
                <a:endParaRPr lang="en-US" dirty="0"/>
              </a:p>
            </p:txBody>
          </p:sp>
        </mc:Choice>
        <mc:Fallback>
          <p:sp>
            <p:nvSpPr>
              <p:cNvPr id="4" name="Content Placeholder 2">
                <a:extLst>
                  <a:ext uri="{FF2B5EF4-FFF2-40B4-BE49-F238E27FC236}">
                    <a16:creationId xmlns:a16="http://schemas.microsoft.com/office/drawing/2014/main" id="{562CCA1C-F318-4F21-94B0-2C3B4C3FDA0A}"/>
                  </a:ext>
                </a:extLst>
              </p:cNvPr>
              <p:cNvSpPr txBox="1">
                <a:spLocks noRot="1" noChangeAspect="1" noMove="1" noResize="1" noEditPoints="1" noAdjustHandles="1" noChangeArrowheads="1" noChangeShapeType="1" noTextEdit="1"/>
              </p:cNvSpPr>
              <p:nvPr/>
            </p:nvSpPr>
            <p:spPr bwMode="gray">
              <a:xfrm>
                <a:off x="582277" y="1477323"/>
                <a:ext cx="9316795" cy="4643835"/>
              </a:xfrm>
              <a:prstGeom prst="rect">
                <a:avLst/>
              </a:prstGeom>
              <a:blipFill>
                <a:blip r:embed="rId3"/>
                <a:stretch>
                  <a:fillRect l="-1571" t="-1181"/>
                </a:stretch>
              </a:blipFill>
            </p:spPr>
            <p:txBody>
              <a:bodyPr/>
              <a:lstStyle/>
              <a:p>
                <a:r>
                  <a:rPr lang="en-US">
                    <a:noFill/>
                  </a:rPr>
                  <a:t> </a:t>
                </a:r>
              </a:p>
            </p:txBody>
          </p:sp>
        </mc:Fallback>
      </mc:AlternateContent>
    </p:spTree>
    <p:extLst>
      <p:ext uri="{BB962C8B-B14F-4D97-AF65-F5344CB8AC3E}">
        <p14:creationId xmlns:p14="http://schemas.microsoft.com/office/powerpoint/2010/main" val="407173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736B-D167-4C4A-B49A-ADBEA50F28A0}"/>
              </a:ext>
            </a:extLst>
          </p:cNvPr>
          <p:cNvSpPr>
            <a:spLocks noGrp="1"/>
          </p:cNvSpPr>
          <p:nvPr>
            <p:ph type="title"/>
          </p:nvPr>
        </p:nvSpPr>
        <p:spPr>
          <a:xfrm>
            <a:off x="263236" y="178089"/>
            <a:ext cx="10515600" cy="555840"/>
          </a:xfrm>
        </p:spPr>
        <p:txBody>
          <a:bodyPr/>
          <a:lstStyle/>
          <a:p>
            <a:r>
              <a:rPr lang="en-US" dirty="0"/>
              <a:t>State Value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3ADA64-7751-4257-9521-15B9B2823362}"/>
                  </a:ext>
                </a:extLst>
              </p:cNvPr>
              <p:cNvSpPr>
                <a:spLocks noGrp="1"/>
              </p:cNvSpPr>
              <p:nvPr>
                <p:ph idx="1"/>
              </p:nvPr>
            </p:nvSpPr>
            <p:spPr>
              <a:xfrm>
                <a:off x="422951" y="2259325"/>
                <a:ext cx="11473384" cy="2002087"/>
              </a:xfrm>
            </p:spPr>
            <p:txBody>
              <a:bodyPr/>
              <a:lstStyle/>
              <a:p>
                <a:pPr lvl="1"/>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i="1" smtClean="0">
                            <a:latin typeface="Cambria Math" panose="02040503050406030204" pitchFamily="18" charset="0"/>
                            <a:ea typeface="Cambria Math" panose="02040503050406030204" pitchFamily="18" charset="0"/>
                          </a:rPr>
                          <m:t>𝜋</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0" smtClean="0">
                        <a:latin typeface="Cambria Math" panose="02040503050406030204" pitchFamily="18" charset="0"/>
                      </a:rPr>
                      <m:t>=</m:t>
                    </m:r>
                    <m:r>
                      <m:rPr>
                        <m:sty m:val="p"/>
                      </m:rPr>
                      <a:rPr lang="en-US" sz="2800" b="0" i="0" smtClean="0">
                        <a:latin typeface="Cambria Math" panose="02040503050406030204" pitchFamily="18" charset="0"/>
                      </a:rPr>
                      <m:t>how</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good</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is</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to</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be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in</m:t>
                    </m:r>
                    <m:r>
                      <a:rPr lang="en-US" sz="2800" b="0" i="0" smtClean="0">
                        <a:latin typeface="Cambria Math" panose="02040503050406030204" pitchFamily="18" charset="0"/>
                      </a:rPr>
                      <m:t> </m:t>
                    </m:r>
                    <m:r>
                      <a:rPr lang="en-US" sz="2800" b="1" i="0" smtClean="0">
                        <a:latin typeface="Cambria Math" panose="02040503050406030204" pitchFamily="18" charset="0"/>
                      </a:rPr>
                      <m:t>𝐒𝐭𝐚𝐭𝐞</m:t>
                    </m:r>
                    <m:r>
                      <a:rPr lang="en-US" sz="2800" b="0" i="0" smtClean="0">
                        <a:latin typeface="Cambria Math" panose="02040503050406030204" pitchFamily="18" charset="0"/>
                      </a:rPr>
                      <m:t> </m:t>
                    </m:r>
                    <m:r>
                      <a:rPr lang="en-US" sz="2800" b="1" i="1" smtClean="0">
                        <a:latin typeface="Cambria Math" panose="02040503050406030204" pitchFamily="18" charset="0"/>
                      </a:rPr>
                      <m:t>𝒔</m:t>
                    </m:r>
                    <m:r>
                      <a:rPr lang="en-US" sz="2800" b="0" i="1" smtClean="0">
                        <a:latin typeface="Cambria Math" panose="02040503050406030204" pitchFamily="18" charset="0"/>
                      </a:rPr>
                      <m:t> </m:t>
                    </m:r>
                    <m:r>
                      <m:rPr>
                        <m:sty m:val="p"/>
                      </m:rPr>
                      <a:rPr lang="en-US" sz="2800" b="0" i="0" smtClean="0">
                        <a:latin typeface="Cambria Math" panose="02040503050406030204" pitchFamily="18" charset="0"/>
                      </a:rPr>
                      <m:t>if</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follow</m:t>
                    </m:r>
                    <m:r>
                      <a:rPr lang="en-US" sz="2800" b="0" i="0" smtClean="0">
                        <a:latin typeface="Cambria Math" panose="02040503050406030204" pitchFamily="18" charset="0"/>
                      </a:rPr>
                      <m:t> </m:t>
                    </m:r>
                    <m:r>
                      <a:rPr lang="en-US" sz="2800" b="1" i="0" smtClean="0">
                        <a:latin typeface="Cambria Math" panose="02040503050406030204" pitchFamily="18" charset="0"/>
                      </a:rPr>
                      <m:t>𝐏𝐨𝐥𝐢𝐜𝐲</m:t>
                    </m:r>
                    <m:r>
                      <a:rPr lang="en-US" sz="2800" b="0" i="0" smtClean="0">
                        <a:latin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𝝅</m:t>
                    </m:r>
                    <m:r>
                      <a:rPr lang="en-US" sz="2800" b="0" i="1" smtClean="0">
                        <a:latin typeface="Cambria Math" panose="02040503050406030204" pitchFamily="18" charset="0"/>
                        <a:ea typeface="Cambria Math" panose="02040503050406030204" pitchFamily="18" charset="0"/>
                      </a:rPr>
                      <m:t> ?</m:t>
                    </m:r>
                  </m:oMath>
                </a14:m>
                <a:endParaRPr lang="en-US" sz="2800" dirty="0"/>
              </a:p>
              <a:p>
                <a:pPr lvl="2"/>
                <a:r>
                  <a:rPr lang="en-US" sz="2800" dirty="0"/>
                  <a:t>This is the value of being at a certain state</a:t>
                </a:r>
              </a:p>
              <a:p>
                <a:pPr lvl="2"/>
                <a:r>
                  <a:rPr lang="en-US" sz="2800" dirty="0"/>
                  <a:t>This t is not a random variable; instead, it is the </a:t>
                </a:r>
                <a:r>
                  <a:rPr lang="en-US" sz="2800" u="sng" dirty="0"/>
                  <a:t>expectation</a:t>
                </a:r>
                <a:r>
                  <a:rPr lang="en-US" sz="2800" dirty="0"/>
                  <a:t> over the future rewards</a:t>
                </a:r>
              </a:p>
              <a:p>
                <a:pPr marL="0" indent="0">
                  <a:buNone/>
                </a:pPr>
                <a:endParaRPr lang="en-US" dirty="0"/>
              </a:p>
            </p:txBody>
          </p:sp>
        </mc:Choice>
        <mc:Fallback>
          <p:sp>
            <p:nvSpPr>
              <p:cNvPr id="3" name="Content Placeholder 2">
                <a:extLst>
                  <a:ext uri="{FF2B5EF4-FFF2-40B4-BE49-F238E27FC236}">
                    <a16:creationId xmlns:a16="http://schemas.microsoft.com/office/drawing/2014/main" id="{263ADA64-7751-4257-9521-15B9B2823362}"/>
                  </a:ext>
                </a:extLst>
              </p:cNvPr>
              <p:cNvSpPr>
                <a:spLocks noGrp="1" noRot="1" noChangeAspect="1" noMove="1" noResize="1" noEditPoints="1" noAdjustHandles="1" noChangeArrowheads="1" noChangeShapeType="1" noTextEdit="1"/>
              </p:cNvSpPr>
              <p:nvPr>
                <p:ph idx="1"/>
              </p:nvPr>
            </p:nvSpPr>
            <p:spPr>
              <a:xfrm>
                <a:off x="422951" y="2259325"/>
                <a:ext cx="11473384" cy="2002087"/>
              </a:xfrm>
              <a:blipFill>
                <a:blip r:embed="rId2"/>
                <a:stretch>
                  <a:fillRect t="-610" r="-691"/>
                </a:stretch>
              </a:blipFill>
            </p:spPr>
            <p:txBody>
              <a:bodyPr/>
              <a:lstStyle/>
              <a:p>
                <a:r>
                  <a:rPr lang="en-US">
                    <a:noFill/>
                  </a:rPr>
                  <a:t> </a:t>
                </a:r>
              </a:p>
            </p:txBody>
          </p:sp>
        </mc:Fallback>
      </mc:AlternateContent>
    </p:spTree>
    <p:extLst>
      <p:ext uri="{BB962C8B-B14F-4D97-AF65-F5344CB8AC3E}">
        <p14:creationId xmlns:p14="http://schemas.microsoft.com/office/powerpoint/2010/main" val="3713183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Equation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C02AAEC-7955-4B63-AE1A-ABED2CB6A223}"/>
                  </a:ext>
                </a:extLst>
              </p:cNvPr>
              <p:cNvSpPr/>
              <p:nvPr/>
            </p:nvSpPr>
            <p:spPr>
              <a:xfrm>
                <a:off x="2326693" y="1576408"/>
                <a:ext cx="4189416" cy="438582"/>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𝑣</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d>
                    </m:oMath>
                  </m:oMathPara>
                </a14:m>
                <a:endParaRPr lang="en-US" sz="2000" dirty="0" err="1"/>
              </a:p>
            </p:txBody>
          </p:sp>
        </mc:Choice>
        <mc:Fallback xmlns="">
          <p:sp>
            <p:nvSpPr>
              <p:cNvPr id="4" name="Rectangle 3">
                <a:extLst>
                  <a:ext uri="{FF2B5EF4-FFF2-40B4-BE49-F238E27FC236}">
                    <a16:creationId xmlns:a16="http://schemas.microsoft.com/office/drawing/2014/main" id="{EC02AAEC-7955-4B63-AE1A-ABED2CB6A223}"/>
                  </a:ext>
                </a:extLst>
              </p:cNvPr>
              <p:cNvSpPr>
                <a:spLocks noRot="1" noChangeAspect="1" noMove="1" noResize="1" noEditPoints="1" noAdjustHandles="1" noChangeArrowheads="1" noChangeShapeType="1" noTextEdit="1"/>
              </p:cNvSpPr>
              <p:nvPr/>
            </p:nvSpPr>
            <p:spPr>
              <a:xfrm>
                <a:off x="2326693" y="1576408"/>
                <a:ext cx="4189416" cy="438582"/>
              </a:xfrm>
              <a:prstGeom prst="rect">
                <a:avLst/>
              </a:prstGeom>
              <a:blipFill>
                <a:blip r:embed="rId2"/>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513729" y="4118717"/>
                <a:ext cx="3216458"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𝑣</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𝑅</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𝑠𝑠</m:t>
                              </m:r>
                              <m:r>
                                <a:rPr lang="en-US" sz="2000" b="0" i="1" smtClean="0">
                                  <a:latin typeface="Cambria Math" panose="02040503050406030204" pitchFamily="18" charset="0"/>
                                  <a:ea typeface="Cambria Math" panose="02040503050406030204" pitchFamily="18" charset="0"/>
                                </a:rPr>
                                <m:t>′</m:t>
                              </m:r>
                            </m:sub>
                          </m:sSub>
                        </m:e>
                      </m:nary>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𝑠</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513729" y="4118717"/>
                <a:ext cx="3216458" cy="878126"/>
              </a:xfrm>
              <a:prstGeom prst="rect">
                <a:avLst/>
              </a:prstGeom>
              <a:blipFill>
                <a:blip r:embed="rId3"/>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4973782" y="241069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4165092"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 name="Oval 7">
            <a:extLst>
              <a:ext uri="{FF2B5EF4-FFF2-40B4-BE49-F238E27FC236}">
                <a16:creationId xmlns:a16="http://schemas.microsoft.com/office/drawing/2014/main" id="{7BDE14E1-78BB-4BB8-80D8-D2FB194FA315}"/>
              </a:ext>
            </a:extLst>
          </p:cNvPr>
          <p:cNvSpPr/>
          <p:nvPr/>
        </p:nvSpPr>
        <p:spPr bwMode="gray">
          <a:xfrm>
            <a:off x="5653987" y="316576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4383865" y="2635377"/>
            <a:ext cx="627453"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a:endCxn id="8" idx="1"/>
          </p:cNvCxnSpPr>
          <p:nvPr/>
        </p:nvCxnSpPr>
        <p:spPr bwMode="gray">
          <a:xfrm>
            <a:off x="5192555" y="2635377"/>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4383865" y="2618902"/>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4383865" y="2618902"/>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0098BB3-D536-4321-A104-DD781FE8B91B}"/>
                  </a:ext>
                </a:extLst>
              </p:cNvPr>
              <p:cNvSpPr/>
              <p:nvPr/>
            </p:nvSpPr>
            <p:spPr>
              <a:xfrm>
                <a:off x="3003112" y="3085512"/>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50098BB3-D536-4321-A104-DD781FE8B91B}"/>
                  </a:ext>
                </a:extLst>
              </p:cNvPr>
              <p:cNvSpPr>
                <a:spLocks noRot="1" noChangeAspect="1" noMove="1" noResize="1" noEditPoints="1" noAdjustHandles="1" noChangeArrowheads="1" noChangeShapeType="1" noTextEdit="1"/>
              </p:cNvSpPr>
              <p:nvPr/>
            </p:nvSpPr>
            <p:spPr>
              <a:xfrm>
                <a:off x="3003112" y="3085512"/>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3926796" y="2188589"/>
                <a:ext cx="11362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3926796" y="2188589"/>
                <a:ext cx="1136273" cy="369332"/>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6D273F4-6866-4115-B1AB-2A25466E6DE0}"/>
              </a:ext>
            </a:extLst>
          </p:cNvPr>
          <p:cNvSpPr txBox="1"/>
          <p:nvPr/>
        </p:nvSpPr>
        <p:spPr bwMode="gray">
          <a:xfrm>
            <a:off x="6726381" y="2988234"/>
            <a:ext cx="2403763" cy="914400"/>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One-Step Lookahead idea</a:t>
            </a:r>
          </a:p>
        </p:txBody>
      </p:sp>
    </p:spTree>
    <p:extLst>
      <p:ext uri="{BB962C8B-B14F-4D97-AF65-F5344CB8AC3E}">
        <p14:creationId xmlns:p14="http://schemas.microsoft.com/office/powerpoint/2010/main" val="15599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4" grpId="0"/>
      <p:bldP spid="15" grpId="0"/>
      <p:bldP spid="16"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95AB-E063-467B-8E3F-5C9B972CB130}"/>
              </a:ext>
            </a:extLst>
          </p:cNvPr>
          <p:cNvSpPr>
            <a:spLocks noGrp="1"/>
          </p:cNvSpPr>
          <p:nvPr>
            <p:ph type="title"/>
          </p:nvPr>
        </p:nvSpPr>
        <p:spPr/>
        <p:txBody>
          <a:bodyPr/>
          <a:lstStyle/>
          <a:p>
            <a:r>
              <a:rPr lang="en-US" dirty="0"/>
              <a:t>Markov Reward Process (MRP)</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B6FD85EE-5656-4863-8190-DBAD587961E5}"/>
                  </a:ext>
                </a:extLst>
              </p:cNvPr>
              <p:cNvSpPr/>
              <p:nvPr/>
            </p:nvSpPr>
            <p:spPr>
              <a:xfrm>
                <a:off x="1061816" y="224917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B6FD85EE-5656-4863-8190-DBAD587961E5}"/>
                  </a:ext>
                </a:extLst>
              </p:cNvPr>
              <p:cNvSpPr>
                <a:spLocks noRot="1" noChangeAspect="1" noMove="1" noResize="1" noEditPoints="1" noAdjustHandles="1" noChangeArrowheads="1" noChangeShapeType="1" noTextEdit="1"/>
              </p:cNvSpPr>
              <p:nvPr/>
            </p:nvSpPr>
            <p:spPr>
              <a:xfrm>
                <a:off x="1061816" y="224917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A3142ED5-DCC2-47B2-97A4-083328AF496F}"/>
                  </a:ext>
                </a:extLst>
              </p:cNvPr>
              <p:cNvSpPr/>
              <p:nvPr/>
            </p:nvSpPr>
            <p:spPr>
              <a:xfrm>
                <a:off x="1061814" y="401825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A3142ED5-DCC2-47B2-97A4-083328AF496F}"/>
                  </a:ext>
                </a:extLst>
              </p:cNvPr>
              <p:cNvSpPr>
                <a:spLocks noRot="1" noChangeAspect="1" noMove="1" noResize="1" noEditPoints="1" noAdjustHandles="1" noChangeArrowheads="1" noChangeShapeType="1" noTextEdit="1"/>
              </p:cNvSpPr>
              <p:nvPr/>
            </p:nvSpPr>
            <p:spPr>
              <a:xfrm>
                <a:off x="1061814" y="401825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58BE12F-2651-4D71-AAB4-F944FD65EFC7}"/>
                  </a:ext>
                </a:extLst>
              </p:cNvPr>
              <p:cNvSpPr/>
              <p:nvPr/>
            </p:nvSpPr>
            <p:spPr>
              <a:xfrm>
                <a:off x="3527254" y="224916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458BE12F-2651-4D71-AAB4-F944FD65EFC7}"/>
                  </a:ext>
                </a:extLst>
              </p:cNvPr>
              <p:cNvSpPr>
                <a:spLocks noRot="1" noChangeAspect="1" noMove="1" noResize="1" noEditPoints="1" noAdjustHandles="1" noChangeArrowheads="1" noChangeShapeType="1" noTextEdit="1"/>
              </p:cNvSpPr>
              <p:nvPr/>
            </p:nvSpPr>
            <p:spPr>
              <a:xfrm>
                <a:off x="3527254" y="224916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CBA730A-C501-4852-9C29-E1E68EE82DFC}"/>
                  </a:ext>
                </a:extLst>
              </p:cNvPr>
              <p:cNvSpPr/>
              <p:nvPr/>
            </p:nvSpPr>
            <p:spPr>
              <a:xfrm>
                <a:off x="3527255" y="401825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8CBA730A-C501-4852-9C29-E1E68EE82DFC}"/>
                  </a:ext>
                </a:extLst>
              </p:cNvPr>
              <p:cNvSpPr>
                <a:spLocks noRot="1" noChangeAspect="1" noMove="1" noResize="1" noEditPoints="1" noAdjustHandles="1" noChangeArrowheads="1" noChangeShapeType="1" noTextEdit="1"/>
              </p:cNvSpPr>
              <p:nvPr/>
            </p:nvSpPr>
            <p:spPr>
              <a:xfrm>
                <a:off x="3527255" y="401825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558202E6-5316-47F6-B4C0-F20C656A08B2}"/>
              </a:ext>
            </a:extLst>
          </p:cNvPr>
          <p:cNvCxnSpPr>
            <a:stCxn id="4" idx="6"/>
            <a:endCxn id="6" idx="2"/>
          </p:cNvCxnSpPr>
          <p:nvPr/>
        </p:nvCxnSpPr>
        <p:spPr>
          <a:xfrm flipV="1">
            <a:off x="2595649" y="261419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4B4EC47-E763-45F1-B333-3BF16A703502}"/>
              </a:ext>
            </a:extLst>
          </p:cNvPr>
          <p:cNvCxnSpPr>
            <a:cxnSpLocks/>
            <a:stCxn id="6" idx="4"/>
            <a:endCxn id="7" idx="0"/>
          </p:cNvCxnSpPr>
          <p:nvPr/>
        </p:nvCxnSpPr>
        <p:spPr>
          <a:xfrm rot="16200000" flipH="1">
            <a:off x="3774652" y="349873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8A11551-E137-4D32-8EF1-642E0CA52DCD}"/>
              </a:ext>
            </a:extLst>
          </p:cNvPr>
          <p:cNvCxnSpPr>
            <a:cxnSpLocks/>
            <a:stCxn id="4" idx="2"/>
            <a:endCxn id="4" idx="0"/>
          </p:cNvCxnSpPr>
          <p:nvPr/>
        </p:nvCxnSpPr>
        <p:spPr>
          <a:xfrm rot="10800000" flipH="1">
            <a:off x="1061815" y="224917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9A90D2F-DE82-468D-8B3F-8FC3285B5D36}"/>
              </a:ext>
            </a:extLst>
          </p:cNvPr>
          <p:cNvCxnSpPr>
            <a:cxnSpLocks/>
            <a:stCxn id="6" idx="6"/>
            <a:endCxn id="6" idx="0"/>
          </p:cNvCxnSpPr>
          <p:nvPr/>
        </p:nvCxnSpPr>
        <p:spPr>
          <a:xfrm flipH="1" flipV="1">
            <a:off x="4294171" y="224916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1F5503-BE24-489D-AC00-5E07DFB5CBDE}"/>
              </a:ext>
            </a:extLst>
          </p:cNvPr>
          <p:cNvCxnSpPr>
            <a:cxnSpLocks/>
            <a:stCxn id="5" idx="7"/>
            <a:endCxn id="6" idx="3"/>
          </p:cNvCxnSpPr>
          <p:nvPr/>
        </p:nvCxnSpPr>
        <p:spPr>
          <a:xfrm flipV="1">
            <a:off x="2371022" y="2872301"/>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7EC510-24BB-4238-8843-B5E9882880F5}"/>
              </a:ext>
            </a:extLst>
          </p:cNvPr>
          <p:cNvCxnSpPr>
            <a:cxnSpLocks/>
            <a:stCxn id="5" idx="0"/>
            <a:endCxn id="4" idx="4"/>
          </p:cNvCxnSpPr>
          <p:nvPr/>
        </p:nvCxnSpPr>
        <p:spPr>
          <a:xfrm flipV="1">
            <a:off x="1828731" y="297921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286097-E072-419C-B0FF-08A5E8218336}"/>
                  </a:ext>
                </a:extLst>
              </p:cNvPr>
              <p:cNvSpPr txBox="1"/>
              <p:nvPr/>
            </p:nvSpPr>
            <p:spPr>
              <a:xfrm>
                <a:off x="2841454" y="217141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4" name="TextBox 13">
                <a:extLst>
                  <a:ext uri="{FF2B5EF4-FFF2-40B4-BE49-F238E27FC236}">
                    <a16:creationId xmlns:a16="http://schemas.microsoft.com/office/drawing/2014/main" id="{5E286097-E072-419C-B0FF-08A5E8218336}"/>
                  </a:ext>
                </a:extLst>
              </p:cNvPr>
              <p:cNvSpPr txBox="1">
                <a:spLocks noRot="1" noChangeAspect="1" noMove="1" noResize="1" noEditPoints="1" noAdjustHandles="1" noChangeArrowheads="1" noChangeShapeType="1" noTextEdit="1"/>
              </p:cNvSpPr>
              <p:nvPr/>
            </p:nvSpPr>
            <p:spPr>
              <a:xfrm>
                <a:off x="2841454" y="217141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B5CFD8-A4EA-461D-9FA4-9C09D6308670}"/>
                  </a:ext>
                </a:extLst>
              </p:cNvPr>
              <p:cNvSpPr txBox="1"/>
              <p:nvPr/>
            </p:nvSpPr>
            <p:spPr>
              <a:xfrm>
                <a:off x="375187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15" name="TextBox 14">
                <a:extLst>
                  <a:ext uri="{FF2B5EF4-FFF2-40B4-BE49-F238E27FC236}">
                    <a16:creationId xmlns:a16="http://schemas.microsoft.com/office/drawing/2014/main" id="{2DB5CFD8-A4EA-461D-9FA4-9C09D6308670}"/>
                  </a:ext>
                </a:extLst>
              </p:cNvPr>
              <p:cNvSpPr txBox="1">
                <a:spLocks noRot="1" noChangeAspect="1" noMove="1" noResize="1" noEditPoints="1" noAdjustHandles="1" noChangeArrowheads="1" noChangeShapeType="1" noTextEdit="1"/>
              </p:cNvSpPr>
              <p:nvPr/>
            </p:nvSpPr>
            <p:spPr>
              <a:xfrm>
                <a:off x="3751879" y="321355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3F1AD4-7B23-48CC-AE80-3C521ACC820B}"/>
                  </a:ext>
                </a:extLst>
              </p:cNvPr>
              <p:cNvSpPr txBox="1"/>
              <p:nvPr/>
            </p:nvSpPr>
            <p:spPr>
              <a:xfrm>
                <a:off x="4391771" y="1699198"/>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16" name="TextBox 15">
                <a:extLst>
                  <a:ext uri="{FF2B5EF4-FFF2-40B4-BE49-F238E27FC236}">
                    <a16:creationId xmlns:a16="http://schemas.microsoft.com/office/drawing/2014/main" id="{553F1AD4-7B23-48CC-AE80-3C521ACC820B}"/>
                  </a:ext>
                </a:extLst>
              </p:cNvPr>
              <p:cNvSpPr txBox="1">
                <a:spLocks noRot="1" noChangeAspect="1" noMove="1" noResize="1" noEditPoints="1" noAdjustHandles="1" noChangeArrowheads="1" noChangeShapeType="1" noTextEdit="1"/>
              </p:cNvSpPr>
              <p:nvPr/>
            </p:nvSpPr>
            <p:spPr>
              <a:xfrm>
                <a:off x="4391771" y="1699198"/>
                <a:ext cx="60468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76F0048-9A6A-432E-8D97-68902ED3D445}"/>
                  </a:ext>
                </a:extLst>
              </p:cNvPr>
              <p:cNvSpPr txBox="1"/>
              <p:nvPr/>
            </p:nvSpPr>
            <p:spPr>
              <a:xfrm>
                <a:off x="1604106"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17" name="TextBox 16">
                <a:extLst>
                  <a:ext uri="{FF2B5EF4-FFF2-40B4-BE49-F238E27FC236}">
                    <a16:creationId xmlns:a16="http://schemas.microsoft.com/office/drawing/2014/main" id="{D76F0048-9A6A-432E-8D97-68902ED3D445}"/>
                  </a:ext>
                </a:extLst>
              </p:cNvPr>
              <p:cNvSpPr txBox="1">
                <a:spLocks noRot="1" noChangeAspect="1" noMove="1" noResize="1" noEditPoints="1" noAdjustHandles="1" noChangeArrowheads="1" noChangeShapeType="1" noTextEdit="1"/>
              </p:cNvSpPr>
              <p:nvPr/>
            </p:nvSpPr>
            <p:spPr>
              <a:xfrm>
                <a:off x="1604106" y="1698986"/>
                <a:ext cx="1015490"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878142-35E9-493F-AF29-661D85E63ADF}"/>
                  </a:ext>
                </a:extLst>
              </p:cNvPr>
              <p:cNvSpPr txBox="1"/>
              <p:nvPr/>
            </p:nvSpPr>
            <p:spPr>
              <a:xfrm>
                <a:off x="722510" y="320296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18" name="TextBox 17">
                <a:extLst>
                  <a:ext uri="{FF2B5EF4-FFF2-40B4-BE49-F238E27FC236}">
                    <a16:creationId xmlns:a16="http://schemas.microsoft.com/office/drawing/2014/main" id="{93878142-35E9-493F-AF29-661D85E63ADF}"/>
                  </a:ext>
                </a:extLst>
              </p:cNvPr>
              <p:cNvSpPr txBox="1">
                <a:spLocks noRot="1" noChangeAspect="1" noMove="1" noResize="1" noEditPoints="1" noAdjustHandles="1" noChangeArrowheads="1" noChangeShapeType="1" noTextEdit="1"/>
              </p:cNvSpPr>
              <p:nvPr/>
            </p:nvSpPr>
            <p:spPr>
              <a:xfrm>
                <a:off x="722510" y="3202965"/>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762FD29-DA77-4F52-9E49-595F2796D6BE}"/>
                  </a:ext>
                </a:extLst>
              </p:cNvPr>
              <p:cNvSpPr txBox="1"/>
              <p:nvPr/>
            </p:nvSpPr>
            <p:spPr>
              <a:xfrm>
                <a:off x="2738049" y="40117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19" name="TextBox 18">
                <a:extLst>
                  <a:ext uri="{FF2B5EF4-FFF2-40B4-BE49-F238E27FC236}">
                    <a16:creationId xmlns:a16="http://schemas.microsoft.com/office/drawing/2014/main" id="{0762FD29-DA77-4F52-9E49-595F2796D6BE}"/>
                  </a:ext>
                </a:extLst>
              </p:cNvPr>
              <p:cNvSpPr txBox="1">
                <a:spLocks noRot="1" noChangeAspect="1" noMove="1" noResize="1" noEditPoints="1" noAdjustHandles="1" noChangeArrowheads="1" noChangeShapeType="1" noTextEdit="1"/>
              </p:cNvSpPr>
              <p:nvPr/>
            </p:nvSpPr>
            <p:spPr>
              <a:xfrm>
                <a:off x="2738049" y="4011790"/>
                <a:ext cx="604684" cy="369332"/>
              </a:xfrm>
              <a:prstGeom prst="rect">
                <a:avLst/>
              </a:prstGeom>
              <a:blipFill>
                <a:blip r:embed="rId11"/>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155652C0-F020-448D-948F-ACE4F12ABE17}"/>
              </a:ext>
            </a:extLst>
          </p:cNvPr>
          <p:cNvCxnSpPr>
            <a:cxnSpLocks/>
            <a:stCxn id="4" idx="3"/>
            <a:endCxn id="5" idx="1"/>
          </p:cNvCxnSpPr>
          <p:nvPr/>
        </p:nvCxnSpPr>
        <p:spPr>
          <a:xfrm rot="5400000">
            <a:off x="660007" y="349873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A3080B-1735-4C21-9058-EFA9A2CFA8F8}"/>
                  </a:ext>
                </a:extLst>
              </p:cNvPr>
              <p:cNvSpPr txBox="1"/>
              <p:nvPr/>
            </p:nvSpPr>
            <p:spPr>
              <a:xfrm>
                <a:off x="1797819"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21" name="TextBox 20">
                <a:extLst>
                  <a:ext uri="{FF2B5EF4-FFF2-40B4-BE49-F238E27FC236}">
                    <a16:creationId xmlns:a16="http://schemas.microsoft.com/office/drawing/2014/main" id="{1CA3080B-1735-4C21-9058-EFA9A2CFA8F8}"/>
                  </a:ext>
                </a:extLst>
              </p:cNvPr>
              <p:cNvSpPr txBox="1">
                <a:spLocks noRot="1" noChangeAspect="1" noMove="1" noResize="1" noEditPoints="1" noAdjustHandles="1" noChangeArrowheads="1" noChangeShapeType="1" noTextEdit="1"/>
              </p:cNvSpPr>
              <p:nvPr/>
            </p:nvSpPr>
            <p:spPr>
              <a:xfrm>
                <a:off x="1797819" y="3213555"/>
                <a:ext cx="604684" cy="369332"/>
              </a:xfrm>
              <a:prstGeom prst="rect">
                <a:avLst/>
              </a:prstGeom>
              <a:blipFill>
                <a:blip r:embed="rId12"/>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C1AA2C2-3D4E-410E-98C2-700E194DCEB2}"/>
              </a:ext>
            </a:extLst>
          </p:cNvPr>
          <p:cNvCxnSpPr>
            <a:cxnSpLocks/>
            <a:stCxn id="5" idx="6"/>
            <a:endCxn id="7" idx="2"/>
          </p:cNvCxnSpPr>
          <p:nvPr/>
        </p:nvCxnSpPr>
        <p:spPr>
          <a:xfrm flipV="1">
            <a:off x="2595647" y="4383276"/>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0B1FD1-5FE2-4A23-8D6C-B70C664B1FF2}"/>
                  </a:ext>
                </a:extLst>
              </p:cNvPr>
              <p:cNvSpPr txBox="1"/>
              <p:nvPr/>
            </p:nvSpPr>
            <p:spPr>
              <a:xfrm>
                <a:off x="2642450" y="321355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23" name="TextBox 22">
                <a:extLst>
                  <a:ext uri="{FF2B5EF4-FFF2-40B4-BE49-F238E27FC236}">
                    <a16:creationId xmlns:a16="http://schemas.microsoft.com/office/drawing/2014/main" id="{B30B1FD1-5FE2-4A23-8D6C-B70C664B1FF2}"/>
                  </a:ext>
                </a:extLst>
              </p:cNvPr>
              <p:cNvSpPr txBox="1">
                <a:spLocks noRot="1" noChangeAspect="1" noMove="1" noResize="1" noEditPoints="1" noAdjustHandles="1" noChangeArrowheads="1" noChangeShapeType="1" noTextEdit="1"/>
              </p:cNvSpPr>
              <p:nvPr/>
            </p:nvSpPr>
            <p:spPr>
              <a:xfrm>
                <a:off x="2642450" y="321355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672903-D83B-48CB-BFA7-C53350B3BC0F}"/>
                  </a:ext>
                </a:extLst>
              </p:cNvPr>
              <p:cNvSpPr txBox="1"/>
              <p:nvPr/>
            </p:nvSpPr>
            <p:spPr>
              <a:xfrm>
                <a:off x="934355" y="166820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24" name="TextBox 23">
                <a:extLst>
                  <a:ext uri="{FF2B5EF4-FFF2-40B4-BE49-F238E27FC236}">
                    <a16:creationId xmlns:a16="http://schemas.microsoft.com/office/drawing/2014/main" id="{D4672903-D83B-48CB-BFA7-C53350B3BC0F}"/>
                  </a:ext>
                </a:extLst>
              </p:cNvPr>
              <p:cNvSpPr txBox="1">
                <a:spLocks noRot="1" noChangeAspect="1" noMove="1" noResize="1" noEditPoints="1" noAdjustHandles="1" noChangeArrowheads="1" noChangeShapeType="1" noTextEdit="1"/>
              </p:cNvSpPr>
              <p:nvPr/>
            </p:nvSpPr>
            <p:spPr>
              <a:xfrm>
                <a:off x="934355" y="1668207"/>
                <a:ext cx="6046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F5ADAA3-67E2-4D52-9FC1-4AF46450E311}"/>
                  </a:ext>
                </a:extLst>
              </p:cNvPr>
              <p:cNvSpPr txBox="1"/>
              <p:nvPr/>
            </p:nvSpPr>
            <p:spPr>
              <a:xfrm>
                <a:off x="4996455" y="169898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5" name="TextBox 24">
                <a:extLst>
                  <a:ext uri="{FF2B5EF4-FFF2-40B4-BE49-F238E27FC236}">
                    <a16:creationId xmlns:a16="http://schemas.microsoft.com/office/drawing/2014/main" id="{2F5ADAA3-67E2-4D52-9FC1-4AF46450E311}"/>
                  </a:ext>
                </a:extLst>
              </p:cNvPr>
              <p:cNvSpPr txBox="1">
                <a:spLocks noRot="1" noChangeAspect="1" noMove="1" noResize="1" noEditPoints="1" noAdjustHandles="1" noChangeArrowheads="1" noChangeShapeType="1" noTextEdit="1"/>
              </p:cNvSpPr>
              <p:nvPr/>
            </p:nvSpPr>
            <p:spPr>
              <a:xfrm>
                <a:off x="4996455" y="1698986"/>
                <a:ext cx="1015490"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4EF405-9AD3-4E73-8D02-4F7951999734}"/>
                  </a:ext>
                </a:extLst>
              </p:cNvPr>
              <p:cNvSpPr txBox="1"/>
              <p:nvPr/>
            </p:nvSpPr>
            <p:spPr>
              <a:xfrm>
                <a:off x="2553707" y="2509656"/>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6" name="TextBox 25">
                <a:extLst>
                  <a:ext uri="{FF2B5EF4-FFF2-40B4-BE49-F238E27FC236}">
                    <a16:creationId xmlns:a16="http://schemas.microsoft.com/office/drawing/2014/main" id="{5D4EF405-9AD3-4E73-8D02-4F7951999734}"/>
                  </a:ext>
                </a:extLst>
              </p:cNvPr>
              <p:cNvSpPr txBox="1">
                <a:spLocks noRot="1" noChangeAspect="1" noMove="1" noResize="1" noEditPoints="1" noAdjustHandles="1" noChangeArrowheads="1" noChangeShapeType="1" noTextEdit="1"/>
              </p:cNvSpPr>
              <p:nvPr/>
            </p:nvSpPr>
            <p:spPr>
              <a:xfrm>
                <a:off x="2553707" y="2509656"/>
                <a:ext cx="1015490"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793FE6D-D440-40A1-A824-8E156DDFCBB5}"/>
                  </a:ext>
                </a:extLst>
              </p:cNvPr>
              <p:cNvSpPr txBox="1"/>
              <p:nvPr/>
            </p:nvSpPr>
            <p:spPr>
              <a:xfrm>
                <a:off x="4169884" y="3244333"/>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27" name="TextBox 26">
                <a:extLst>
                  <a:ext uri="{FF2B5EF4-FFF2-40B4-BE49-F238E27FC236}">
                    <a16:creationId xmlns:a16="http://schemas.microsoft.com/office/drawing/2014/main" id="{1793FE6D-D440-40A1-A824-8E156DDFCBB5}"/>
                  </a:ext>
                </a:extLst>
              </p:cNvPr>
              <p:cNvSpPr txBox="1">
                <a:spLocks noRot="1" noChangeAspect="1" noMove="1" noResize="1" noEditPoints="1" noAdjustHandles="1" noChangeArrowheads="1" noChangeShapeType="1" noTextEdit="1"/>
              </p:cNvSpPr>
              <p:nvPr/>
            </p:nvSpPr>
            <p:spPr>
              <a:xfrm>
                <a:off x="4169884" y="3244333"/>
                <a:ext cx="1015490"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462B558-A108-419F-AB96-0E4363137565}"/>
                  </a:ext>
                </a:extLst>
              </p:cNvPr>
              <p:cNvSpPr txBox="1"/>
              <p:nvPr/>
            </p:nvSpPr>
            <p:spPr>
              <a:xfrm>
                <a:off x="2511764" y="438112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28" name="TextBox 27">
                <a:extLst>
                  <a:ext uri="{FF2B5EF4-FFF2-40B4-BE49-F238E27FC236}">
                    <a16:creationId xmlns:a16="http://schemas.microsoft.com/office/drawing/2014/main" id="{B462B558-A108-419F-AB96-0E4363137565}"/>
                  </a:ext>
                </a:extLst>
              </p:cNvPr>
              <p:cNvSpPr txBox="1">
                <a:spLocks noRot="1" noChangeAspect="1" noMove="1" noResize="1" noEditPoints="1" noAdjustHandles="1" noChangeArrowheads="1" noChangeShapeType="1" noTextEdit="1"/>
              </p:cNvSpPr>
              <p:nvPr/>
            </p:nvSpPr>
            <p:spPr>
              <a:xfrm>
                <a:off x="2511764" y="4381122"/>
                <a:ext cx="1015490"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712B93B-6F60-459A-B81D-F6478268646F}"/>
                  </a:ext>
                </a:extLst>
              </p:cNvPr>
              <p:cNvSpPr txBox="1"/>
              <p:nvPr/>
            </p:nvSpPr>
            <p:spPr>
              <a:xfrm>
                <a:off x="2801239" y="346201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29" name="TextBox 28">
                <a:extLst>
                  <a:ext uri="{FF2B5EF4-FFF2-40B4-BE49-F238E27FC236}">
                    <a16:creationId xmlns:a16="http://schemas.microsoft.com/office/drawing/2014/main" id="{F712B93B-6F60-459A-B81D-F6478268646F}"/>
                  </a:ext>
                </a:extLst>
              </p:cNvPr>
              <p:cNvSpPr txBox="1">
                <a:spLocks noRot="1" noChangeAspect="1" noMove="1" noResize="1" noEditPoints="1" noAdjustHandles="1" noChangeArrowheads="1" noChangeShapeType="1" noTextEdit="1"/>
              </p:cNvSpPr>
              <p:nvPr/>
            </p:nvSpPr>
            <p:spPr>
              <a:xfrm>
                <a:off x="2801239" y="3462015"/>
                <a:ext cx="1015490" cy="33855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C1ADC3-F114-4295-8C10-B576D541FB7E}"/>
                  </a:ext>
                </a:extLst>
              </p:cNvPr>
              <p:cNvSpPr txBox="1"/>
              <p:nvPr/>
            </p:nvSpPr>
            <p:spPr>
              <a:xfrm>
                <a:off x="478369" y="368692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0" name="TextBox 29">
                <a:extLst>
                  <a:ext uri="{FF2B5EF4-FFF2-40B4-BE49-F238E27FC236}">
                    <a16:creationId xmlns:a16="http://schemas.microsoft.com/office/drawing/2014/main" id="{57C1ADC3-F114-4295-8C10-B576D541FB7E}"/>
                  </a:ext>
                </a:extLst>
              </p:cNvPr>
              <p:cNvSpPr txBox="1">
                <a:spLocks noRot="1" noChangeAspect="1" noMove="1" noResize="1" noEditPoints="1" noAdjustHandles="1" noChangeArrowheads="1" noChangeShapeType="1" noTextEdit="1"/>
              </p:cNvSpPr>
              <p:nvPr/>
            </p:nvSpPr>
            <p:spPr>
              <a:xfrm>
                <a:off x="478369" y="3686921"/>
                <a:ext cx="1015490" cy="33855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2072B3-772B-444B-AC77-42B5BD112FE3}"/>
                  </a:ext>
                </a:extLst>
              </p:cNvPr>
              <p:cNvSpPr txBox="1"/>
              <p:nvPr/>
            </p:nvSpPr>
            <p:spPr>
              <a:xfrm>
                <a:off x="1693488" y="367969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31" name="TextBox 30">
                <a:extLst>
                  <a:ext uri="{FF2B5EF4-FFF2-40B4-BE49-F238E27FC236}">
                    <a16:creationId xmlns:a16="http://schemas.microsoft.com/office/drawing/2014/main" id="{9A2072B3-772B-444B-AC77-42B5BD112FE3}"/>
                  </a:ext>
                </a:extLst>
              </p:cNvPr>
              <p:cNvSpPr txBox="1">
                <a:spLocks noRot="1" noChangeAspect="1" noMove="1" noResize="1" noEditPoints="1" noAdjustHandles="1" noChangeArrowheads="1" noChangeShapeType="1" noTextEdit="1"/>
              </p:cNvSpPr>
              <p:nvPr/>
            </p:nvSpPr>
            <p:spPr>
              <a:xfrm>
                <a:off x="1693488" y="3679698"/>
                <a:ext cx="1015490" cy="338554"/>
              </a:xfrm>
              <a:prstGeom prst="rect">
                <a:avLst/>
              </a:prstGeom>
              <a:blipFill>
                <a:blip r:embed="rId21"/>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FCDCC6B-2434-4CCE-B965-FA6D5688D042}"/>
              </a:ext>
            </a:extLst>
          </p:cNvPr>
          <p:cNvSpPr/>
          <p:nvPr/>
        </p:nvSpPr>
        <p:spPr bwMode="gray">
          <a:xfrm>
            <a:off x="5365174" y="4191368"/>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43" name="Straight Arrow Connector 42">
            <a:extLst>
              <a:ext uri="{FF2B5EF4-FFF2-40B4-BE49-F238E27FC236}">
                <a16:creationId xmlns:a16="http://schemas.microsoft.com/office/drawing/2014/main" id="{E98BBAF1-8169-4361-8C37-246A6A986491}"/>
              </a:ext>
            </a:extLst>
          </p:cNvPr>
          <p:cNvCxnSpPr>
            <a:cxnSpLocks/>
            <a:stCxn id="7" idx="6"/>
            <a:endCxn id="32" idx="1"/>
          </p:cNvCxnSpPr>
          <p:nvPr/>
        </p:nvCxnSpPr>
        <p:spPr>
          <a:xfrm>
            <a:off x="5061088" y="4383276"/>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77135F3-520A-4505-8B59-2CC3B411508C}"/>
                  </a:ext>
                </a:extLst>
              </p:cNvPr>
              <p:cNvSpPr txBox="1"/>
              <p:nvPr/>
            </p:nvSpPr>
            <p:spPr>
              <a:xfrm>
                <a:off x="4899516" y="398241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m:t>
                      </m:r>
                    </m:oMath>
                  </m:oMathPara>
                </a14:m>
                <a:endParaRPr lang="en-US" dirty="0"/>
              </a:p>
            </p:txBody>
          </p:sp>
        </mc:Choice>
        <mc:Fallback xmlns="">
          <p:sp>
            <p:nvSpPr>
              <p:cNvPr id="46" name="TextBox 45">
                <a:extLst>
                  <a:ext uri="{FF2B5EF4-FFF2-40B4-BE49-F238E27FC236}">
                    <a16:creationId xmlns:a16="http://schemas.microsoft.com/office/drawing/2014/main" id="{877135F3-520A-4505-8B59-2CC3B411508C}"/>
                  </a:ext>
                </a:extLst>
              </p:cNvPr>
              <p:cNvSpPr txBox="1">
                <a:spLocks noRot="1" noChangeAspect="1" noMove="1" noResize="1" noEditPoints="1" noAdjustHandles="1" noChangeArrowheads="1" noChangeShapeType="1" noTextEdit="1"/>
              </p:cNvSpPr>
              <p:nvPr/>
            </p:nvSpPr>
            <p:spPr>
              <a:xfrm>
                <a:off x="4899516" y="3982411"/>
                <a:ext cx="604684"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DE7840-C631-4FE5-945F-509057AA1FF4}"/>
                  </a:ext>
                </a:extLst>
              </p:cNvPr>
              <p:cNvSpPr txBox="1"/>
              <p:nvPr/>
            </p:nvSpPr>
            <p:spPr>
              <a:xfrm>
                <a:off x="4704524" y="4550399"/>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47" name="TextBox 46">
                <a:extLst>
                  <a:ext uri="{FF2B5EF4-FFF2-40B4-BE49-F238E27FC236}">
                    <a16:creationId xmlns:a16="http://schemas.microsoft.com/office/drawing/2014/main" id="{2DDE7840-C631-4FE5-945F-509057AA1FF4}"/>
                  </a:ext>
                </a:extLst>
              </p:cNvPr>
              <p:cNvSpPr txBox="1">
                <a:spLocks noRot="1" noChangeAspect="1" noMove="1" noResize="1" noEditPoints="1" noAdjustHandles="1" noChangeArrowheads="1" noChangeShapeType="1" noTextEdit="1"/>
              </p:cNvSpPr>
              <p:nvPr/>
            </p:nvSpPr>
            <p:spPr>
              <a:xfrm>
                <a:off x="4704524" y="4550399"/>
                <a:ext cx="1015490" cy="3385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8F44B9C4-7631-497E-92CD-462B84EB539F}"/>
                  </a:ext>
                </a:extLst>
              </p:cNvPr>
              <p:cNvSpPr/>
              <p:nvPr/>
            </p:nvSpPr>
            <p:spPr>
              <a:xfrm>
                <a:off x="6712185" y="227994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8" name="Oval 47">
                <a:extLst>
                  <a:ext uri="{FF2B5EF4-FFF2-40B4-BE49-F238E27FC236}">
                    <a16:creationId xmlns:a16="http://schemas.microsoft.com/office/drawing/2014/main" id="{8F44B9C4-7631-497E-92CD-462B84EB539F}"/>
                  </a:ext>
                </a:extLst>
              </p:cNvPr>
              <p:cNvSpPr>
                <a:spLocks noRot="1" noChangeAspect="1" noMove="1" noResize="1" noEditPoints="1" noAdjustHandles="1" noChangeArrowheads="1" noChangeShapeType="1" noTextEdit="1"/>
              </p:cNvSpPr>
              <p:nvPr/>
            </p:nvSpPr>
            <p:spPr>
              <a:xfrm>
                <a:off x="6712185" y="2279949"/>
                <a:ext cx="1533833" cy="730045"/>
              </a:xfrm>
              <a:prstGeom prst="ellipse">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AC1BB95A-C53D-41F1-9CCC-0A16EEE1B707}"/>
                  </a:ext>
                </a:extLst>
              </p:cNvPr>
              <p:cNvSpPr/>
              <p:nvPr/>
            </p:nvSpPr>
            <p:spPr>
              <a:xfrm>
                <a:off x="6712183" y="4049034"/>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49" name="Oval 48">
                <a:extLst>
                  <a:ext uri="{FF2B5EF4-FFF2-40B4-BE49-F238E27FC236}">
                    <a16:creationId xmlns:a16="http://schemas.microsoft.com/office/drawing/2014/main" id="{AC1BB95A-C53D-41F1-9CCC-0A16EEE1B707}"/>
                  </a:ext>
                </a:extLst>
              </p:cNvPr>
              <p:cNvSpPr>
                <a:spLocks noRot="1" noChangeAspect="1" noMove="1" noResize="1" noEditPoints="1" noAdjustHandles="1" noChangeArrowheads="1" noChangeShapeType="1" noTextEdit="1"/>
              </p:cNvSpPr>
              <p:nvPr/>
            </p:nvSpPr>
            <p:spPr>
              <a:xfrm>
                <a:off x="6712183" y="4049034"/>
                <a:ext cx="1533833" cy="730045"/>
              </a:xfrm>
              <a:prstGeom prst="ellipse">
                <a:avLst/>
              </a:prstGeom>
              <a:blipFill>
                <a:blip r:embed="rId25"/>
                <a:stretch>
                  <a:fillRect/>
                </a:stretch>
              </a:blipFill>
            </p:spPr>
            <p:txBody>
              <a:bodyPr/>
              <a:lstStyle/>
              <a:p>
                <a:r>
                  <a:rPr lang="en-US">
                    <a:noFill/>
                  </a:rPr>
                  <a:t> </a:t>
                </a:r>
              </a:p>
            </p:txBody>
          </p:sp>
        </mc:Fallback>
      </mc:AlternateContent>
      <p:sp>
        <p:nvSpPr>
          <p:cNvPr id="50" name="Oval 49">
            <a:extLst>
              <a:ext uri="{FF2B5EF4-FFF2-40B4-BE49-F238E27FC236}">
                <a16:creationId xmlns:a16="http://schemas.microsoft.com/office/drawing/2014/main" id="{C8CA964A-5C3C-4582-9DC5-E190C2E3E062}"/>
              </a:ext>
            </a:extLst>
          </p:cNvPr>
          <p:cNvSpPr/>
          <p:nvPr/>
        </p:nvSpPr>
        <p:spPr>
          <a:xfrm>
            <a:off x="9177623" y="2279948"/>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0</a:t>
            </a:r>
          </a:p>
        </p:txBody>
      </p:sp>
      <p:sp>
        <p:nvSpPr>
          <p:cNvPr id="51" name="Oval 50">
            <a:extLst>
              <a:ext uri="{FF2B5EF4-FFF2-40B4-BE49-F238E27FC236}">
                <a16:creationId xmlns:a16="http://schemas.microsoft.com/office/drawing/2014/main" id="{504D5976-3C24-4116-BA6D-324875AB39E5}"/>
              </a:ext>
            </a:extLst>
          </p:cNvPr>
          <p:cNvSpPr/>
          <p:nvPr/>
        </p:nvSpPr>
        <p:spPr>
          <a:xfrm>
            <a:off x="9177624" y="4049032"/>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rPr>
              <a:t>20</a:t>
            </a:r>
          </a:p>
        </p:txBody>
      </p:sp>
      <p:cxnSp>
        <p:nvCxnSpPr>
          <p:cNvPr id="52" name="Connector: Elbow 51">
            <a:extLst>
              <a:ext uri="{FF2B5EF4-FFF2-40B4-BE49-F238E27FC236}">
                <a16:creationId xmlns:a16="http://schemas.microsoft.com/office/drawing/2014/main" id="{A2958A2D-8CBB-4610-988C-4A2E1FF9FBAE}"/>
              </a:ext>
            </a:extLst>
          </p:cNvPr>
          <p:cNvCxnSpPr>
            <a:stCxn id="48" idx="6"/>
            <a:endCxn id="50" idx="2"/>
          </p:cNvCxnSpPr>
          <p:nvPr/>
        </p:nvCxnSpPr>
        <p:spPr>
          <a:xfrm flipV="1">
            <a:off x="8246018" y="2644971"/>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4994000-D585-472F-BCE7-AD0661F72C03}"/>
              </a:ext>
            </a:extLst>
          </p:cNvPr>
          <p:cNvCxnSpPr>
            <a:cxnSpLocks/>
            <a:stCxn id="50" idx="4"/>
            <a:endCxn id="51" idx="0"/>
          </p:cNvCxnSpPr>
          <p:nvPr/>
        </p:nvCxnSpPr>
        <p:spPr>
          <a:xfrm rot="16200000" flipH="1">
            <a:off x="9425021" y="3529511"/>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0D128D1F-FA1C-4E90-AF21-4AC1D183A013}"/>
              </a:ext>
            </a:extLst>
          </p:cNvPr>
          <p:cNvCxnSpPr>
            <a:cxnSpLocks/>
            <a:stCxn id="48" idx="2"/>
            <a:endCxn id="48" idx="0"/>
          </p:cNvCxnSpPr>
          <p:nvPr/>
        </p:nvCxnSpPr>
        <p:spPr>
          <a:xfrm rot="10800000" flipH="1">
            <a:off x="6712184" y="2279950"/>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44095E9-1E7B-46C1-BA98-2573A503F319}"/>
              </a:ext>
            </a:extLst>
          </p:cNvPr>
          <p:cNvCxnSpPr>
            <a:cxnSpLocks/>
            <a:stCxn id="50" idx="6"/>
            <a:endCxn id="50" idx="0"/>
          </p:cNvCxnSpPr>
          <p:nvPr/>
        </p:nvCxnSpPr>
        <p:spPr>
          <a:xfrm flipH="1" flipV="1">
            <a:off x="9944540" y="2279948"/>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747906-3CA3-4C35-8637-88D4B68633B2}"/>
              </a:ext>
            </a:extLst>
          </p:cNvPr>
          <p:cNvCxnSpPr>
            <a:cxnSpLocks/>
            <a:stCxn id="49" idx="7"/>
            <a:endCxn id="50" idx="3"/>
          </p:cNvCxnSpPr>
          <p:nvPr/>
        </p:nvCxnSpPr>
        <p:spPr>
          <a:xfrm flipV="1">
            <a:off x="8021391" y="2903080"/>
            <a:ext cx="1380857" cy="125286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DD22221-876E-4D95-A8FF-3B49C0A1F4D2}"/>
              </a:ext>
            </a:extLst>
          </p:cNvPr>
          <p:cNvCxnSpPr>
            <a:cxnSpLocks/>
            <a:stCxn id="49" idx="0"/>
            <a:endCxn id="48" idx="4"/>
          </p:cNvCxnSpPr>
          <p:nvPr/>
        </p:nvCxnSpPr>
        <p:spPr>
          <a:xfrm flipV="1">
            <a:off x="7479100" y="3009994"/>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7461E5D-07FF-4B38-AEC5-C6870037567B}"/>
                  </a:ext>
                </a:extLst>
              </p:cNvPr>
              <p:cNvSpPr txBox="1"/>
              <p:nvPr/>
            </p:nvSpPr>
            <p:spPr>
              <a:xfrm>
                <a:off x="8491823" y="220219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58" name="TextBox 57">
                <a:extLst>
                  <a:ext uri="{FF2B5EF4-FFF2-40B4-BE49-F238E27FC236}">
                    <a16:creationId xmlns:a16="http://schemas.microsoft.com/office/drawing/2014/main" id="{B7461E5D-07FF-4B38-AEC5-C6870037567B}"/>
                  </a:ext>
                </a:extLst>
              </p:cNvPr>
              <p:cNvSpPr txBox="1">
                <a:spLocks noRot="1" noChangeAspect="1" noMove="1" noResize="1" noEditPoints="1" noAdjustHandles="1" noChangeArrowheads="1" noChangeShapeType="1" noTextEdit="1"/>
              </p:cNvSpPr>
              <p:nvPr/>
            </p:nvSpPr>
            <p:spPr>
              <a:xfrm>
                <a:off x="8491823" y="2202195"/>
                <a:ext cx="604684"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B36DDC4-43DD-4A45-87C0-1696BC0E6BD0}"/>
                  </a:ext>
                </a:extLst>
              </p:cNvPr>
              <p:cNvSpPr txBox="1"/>
              <p:nvPr/>
            </p:nvSpPr>
            <p:spPr>
              <a:xfrm>
                <a:off x="940224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.5</m:t>
                      </m:r>
                    </m:oMath>
                  </m:oMathPara>
                </a14:m>
                <a:endParaRPr lang="en-US" dirty="0"/>
              </a:p>
            </p:txBody>
          </p:sp>
        </mc:Choice>
        <mc:Fallback xmlns="">
          <p:sp>
            <p:nvSpPr>
              <p:cNvPr id="59" name="TextBox 58">
                <a:extLst>
                  <a:ext uri="{FF2B5EF4-FFF2-40B4-BE49-F238E27FC236}">
                    <a16:creationId xmlns:a16="http://schemas.microsoft.com/office/drawing/2014/main" id="{BB36DDC4-43DD-4A45-87C0-1696BC0E6BD0}"/>
                  </a:ext>
                </a:extLst>
              </p:cNvPr>
              <p:cNvSpPr txBox="1">
                <a:spLocks noRot="1" noChangeAspect="1" noMove="1" noResize="1" noEditPoints="1" noAdjustHandles="1" noChangeArrowheads="1" noChangeShapeType="1" noTextEdit="1"/>
              </p:cNvSpPr>
              <p:nvPr/>
            </p:nvSpPr>
            <p:spPr>
              <a:xfrm>
                <a:off x="9402248" y="3244334"/>
                <a:ext cx="604684"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BC8A207-DE36-4925-85EB-153D4DDB4B80}"/>
                  </a:ext>
                </a:extLst>
              </p:cNvPr>
              <p:cNvSpPr txBox="1"/>
              <p:nvPr/>
            </p:nvSpPr>
            <p:spPr>
              <a:xfrm>
                <a:off x="10042140" y="1729977"/>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b="0" i="1" smtClean="0">
                          <a:latin typeface="Cambria Math" panose="02040503050406030204" pitchFamily="18" charset="0"/>
                        </a:rPr>
                        <m:t>0.5</m:t>
                      </m:r>
                    </m:oMath>
                  </m:oMathPara>
                </a14:m>
                <a:endParaRPr lang="en-US" dirty="0"/>
              </a:p>
            </p:txBody>
          </p:sp>
        </mc:Choice>
        <mc:Fallback xmlns="">
          <p:sp>
            <p:nvSpPr>
              <p:cNvPr id="60" name="TextBox 59">
                <a:extLst>
                  <a:ext uri="{FF2B5EF4-FFF2-40B4-BE49-F238E27FC236}">
                    <a16:creationId xmlns:a16="http://schemas.microsoft.com/office/drawing/2014/main" id="{DBC8A207-DE36-4925-85EB-153D4DDB4B80}"/>
                  </a:ext>
                </a:extLst>
              </p:cNvPr>
              <p:cNvSpPr txBox="1">
                <a:spLocks noRot="1" noChangeAspect="1" noMove="1" noResize="1" noEditPoints="1" noAdjustHandles="1" noChangeArrowheads="1" noChangeShapeType="1" noTextEdit="1"/>
              </p:cNvSpPr>
              <p:nvPr/>
            </p:nvSpPr>
            <p:spPr>
              <a:xfrm>
                <a:off x="10042140" y="1729977"/>
                <a:ext cx="604684"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F0470D6-1782-4196-9740-D2680B2212E7}"/>
                  </a:ext>
                </a:extLst>
              </p:cNvPr>
              <p:cNvSpPr txBox="1"/>
              <p:nvPr/>
            </p:nvSpPr>
            <p:spPr>
              <a:xfrm>
                <a:off x="7254475"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 </m:t>
                      </m:r>
                    </m:oMath>
                  </m:oMathPara>
                </a14:m>
                <a:endParaRPr lang="en-US" sz="1600" b="1" dirty="0"/>
              </a:p>
            </p:txBody>
          </p:sp>
        </mc:Choice>
        <mc:Fallback xmlns="">
          <p:sp>
            <p:nvSpPr>
              <p:cNvPr id="61" name="TextBox 60">
                <a:extLst>
                  <a:ext uri="{FF2B5EF4-FFF2-40B4-BE49-F238E27FC236}">
                    <a16:creationId xmlns:a16="http://schemas.microsoft.com/office/drawing/2014/main" id="{1F0470D6-1782-4196-9740-D2680B2212E7}"/>
                  </a:ext>
                </a:extLst>
              </p:cNvPr>
              <p:cNvSpPr txBox="1">
                <a:spLocks noRot="1" noChangeAspect="1" noMove="1" noResize="1" noEditPoints="1" noAdjustHandles="1" noChangeArrowheads="1" noChangeShapeType="1" noTextEdit="1"/>
              </p:cNvSpPr>
              <p:nvPr/>
            </p:nvSpPr>
            <p:spPr>
              <a:xfrm>
                <a:off x="7254475" y="1729765"/>
                <a:ext cx="1015490" cy="3385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AE847B2-5B31-46E7-B4C8-F22EBD96A4A7}"/>
                  </a:ext>
                </a:extLst>
              </p:cNvPr>
              <p:cNvSpPr txBox="1"/>
              <p:nvPr/>
            </p:nvSpPr>
            <p:spPr>
              <a:xfrm>
                <a:off x="6372879" y="323374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.2</m:t>
                      </m:r>
                    </m:oMath>
                  </m:oMathPara>
                </a14:m>
                <a:endParaRPr lang="en-US" dirty="0"/>
              </a:p>
            </p:txBody>
          </p:sp>
        </mc:Choice>
        <mc:Fallback xmlns="">
          <p:sp>
            <p:nvSpPr>
              <p:cNvPr id="62" name="TextBox 61">
                <a:extLst>
                  <a:ext uri="{FF2B5EF4-FFF2-40B4-BE49-F238E27FC236}">
                    <a16:creationId xmlns:a16="http://schemas.microsoft.com/office/drawing/2014/main" id="{1AE847B2-5B31-46E7-B4C8-F22EBD96A4A7}"/>
                  </a:ext>
                </a:extLst>
              </p:cNvPr>
              <p:cNvSpPr txBox="1">
                <a:spLocks noRot="1" noChangeAspect="1" noMove="1" noResize="1" noEditPoints="1" noAdjustHandles="1" noChangeArrowheads="1" noChangeShapeType="1" noTextEdit="1"/>
              </p:cNvSpPr>
              <p:nvPr/>
            </p:nvSpPr>
            <p:spPr>
              <a:xfrm>
                <a:off x="6372879" y="3233744"/>
                <a:ext cx="604684" cy="369332"/>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5968580-91DB-4C29-ACA5-D1A520A1DE3B}"/>
                  </a:ext>
                </a:extLst>
              </p:cNvPr>
              <p:cNvSpPr txBox="1"/>
              <p:nvPr/>
            </p:nvSpPr>
            <p:spPr>
              <a:xfrm>
                <a:off x="8388418" y="404256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.3</m:t>
                      </m:r>
                    </m:oMath>
                  </m:oMathPara>
                </a14:m>
                <a:endParaRPr lang="en-US" dirty="0"/>
              </a:p>
            </p:txBody>
          </p:sp>
        </mc:Choice>
        <mc:Fallback xmlns="">
          <p:sp>
            <p:nvSpPr>
              <p:cNvPr id="63" name="TextBox 62">
                <a:extLst>
                  <a:ext uri="{FF2B5EF4-FFF2-40B4-BE49-F238E27FC236}">
                    <a16:creationId xmlns:a16="http://schemas.microsoft.com/office/drawing/2014/main" id="{F5968580-91DB-4C29-ACA5-D1A520A1DE3B}"/>
                  </a:ext>
                </a:extLst>
              </p:cNvPr>
              <p:cNvSpPr txBox="1">
                <a:spLocks noRot="1" noChangeAspect="1" noMove="1" noResize="1" noEditPoints="1" noAdjustHandles="1" noChangeArrowheads="1" noChangeShapeType="1" noTextEdit="1"/>
              </p:cNvSpPr>
              <p:nvPr/>
            </p:nvSpPr>
            <p:spPr>
              <a:xfrm>
                <a:off x="8388418" y="4042569"/>
                <a:ext cx="604684" cy="369332"/>
              </a:xfrm>
              <a:prstGeom prst="rect">
                <a:avLst/>
              </a:prstGeom>
              <a:blipFill>
                <a:blip r:embed="rId31"/>
                <a:stretch>
                  <a:fillRect/>
                </a:stretch>
              </a:blipFill>
            </p:spPr>
            <p:txBody>
              <a:bodyPr/>
              <a:lstStyle/>
              <a:p>
                <a:r>
                  <a:rPr lang="en-US">
                    <a:noFill/>
                  </a:rPr>
                  <a:t> </a:t>
                </a:r>
              </a:p>
            </p:txBody>
          </p:sp>
        </mc:Fallback>
      </mc:AlternateContent>
      <p:cxnSp>
        <p:nvCxnSpPr>
          <p:cNvPr id="64" name="Connector: Elbow 63">
            <a:extLst>
              <a:ext uri="{FF2B5EF4-FFF2-40B4-BE49-F238E27FC236}">
                <a16:creationId xmlns:a16="http://schemas.microsoft.com/office/drawing/2014/main" id="{1F6870C7-5AE0-4561-80BE-0C8F9A281B1D}"/>
              </a:ext>
            </a:extLst>
          </p:cNvPr>
          <p:cNvCxnSpPr>
            <a:cxnSpLocks/>
            <a:stCxn id="48" idx="3"/>
            <a:endCxn id="49" idx="1"/>
          </p:cNvCxnSpPr>
          <p:nvPr/>
        </p:nvCxnSpPr>
        <p:spPr>
          <a:xfrm rot="5400000">
            <a:off x="6310376" y="3529513"/>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F6349CD-2065-4E5A-BC6E-3BD4CE0CB678}"/>
                  </a:ext>
                </a:extLst>
              </p:cNvPr>
              <p:cNvSpPr txBox="1"/>
              <p:nvPr/>
            </p:nvSpPr>
            <p:spPr>
              <a:xfrm>
                <a:off x="7448188"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.1</m:t>
                      </m:r>
                    </m:oMath>
                  </m:oMathPara>
                </a14:m>
                <a:endParaRPr lang="en-US" dirty="0"/>
              </a:p>
            </p:txBody>
          </p:sp>
        </mc:Choice>
        <mc:Fallback xmlns="">
          <p:sp>
            <p:nvSpPr>
              <p:cNvPr id="65" name="TextBox 64">
                <a:extLst>
                  <a:ext uri="{FF2B5EF4-FFF2-40B4-BE49-F238E27FC236}">
                    <a16:creationId xmlns:a16="http://schemas.microsoft.com/office/drawing/2014/main" id="{7F6349CD-2065-4E5A-BC6E-3BD4CE0CB678}"/>
                  </a:ext>
                </a:extLst>
              </p:cNvPr>
              <p:cNvSpPr txBox="1">
                <a:spLocks noRot="1" noChangeAspect="1" noMove="1" noResize="1" noEditPoints="1" noAdjustHandles="1" noChangeArrowheads="1" noChangeShapeType="1" noTextEdit="1"/>
              </p:cNvSpPr>
              <p:nvPr/>
            </p:nvSpPr>
            <p:spPr>
              <a:xfrm>
                <a:off x="7448188" y="3244334"/>
                <a:ext cx="604684" cy="369332"/>
              </a:xfrm>
              <a:prstGeom prst="rect">
                <a:avLst/>
              </a:prstGeom>
              <a:blipFill>
                <a:blip r:embed="rId32"/>
                <a:stretch>
                  <a:fillRect/>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4E0F0249-1C1E-48E3-AB23-CF9EAD370B51}"/>
              </a:ext>
            </a:extLst>
          </p:cNvPr>
          <p:cNvCxnSpPr>
            <a:cxnSpLocks/>
            <a:stCxn id="49" idx="6"/>
            <a:endCxn id="51" idx="2"/>
          </p:cNvCxnSpPr>
          <p:nvPr/>
        </p:nvCxnSpPr>
        <p:spPr>
          <a:xfrm flipV="1">
            <a:off x="8246016" y="4414055"/>
            <a:ext cx="931608" cy="2"/>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56053B2-BC5D-470E-B3F6-626E84CA7363}"/>
                  </a:ext>
                </a:extLst>
              </p:cNvPr>
              <p:cNvSpPr txBox="1"/>
              <p:nvPr/>
            </p:nvSpPr>
            <p:spPr>
              <a:xfrm>
                <a:off x="8292819" y="3244334"/>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.6</m:t>
                      </m:r>
                    </m:oMath>
                  </m:oMathPara>
                </a14:m>
                <a:endParaRPr lang="en-US" dirty="0"/>
              </a:p>
            </p:txBody>
          </p:sp>
        </mc:Choice>
        <mc:Fallback xmlns="">
          <p:sp>
            <p:nvSpPr>
              <p:cNvPr id="67" name="TextBox 66">
                <a:extLst>
                  <a:ext uri="{FF2B5EF4-FFF2-40B4-BE49-F238E27FC236}">
                    <a16:creationId xmlns:a16="http://schemas.microsoft.com/office/drawing/2014/main" id="{F56053B2-BC5D-470E-B3F6-626E84CA7363}"/>
                  </a:ext>
                </a:extLst>
              </p:cNvPr>
              <p:cNvSpPr txBox="1">
                <a:spLocks noRot="1" noChangeAspect="1" noMove="1" noResize="1" noEditPoints="1" noAdjustHandles="1" noChangeArrowheads="1" noChangeShapeType="1" noTextEdit="1"/>
              </p:cNvSpPr>
              <p:nvPr/>
            </p:nvSpPr>
            <p:spPr>
              <a:xfrm>
                <a:off x="8292819" y="3244334"/>
                <a:ext cx="604684"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736C5C5-1BA3-4175-8650-5560E5E65993}"/>
                  </a:ext>
                </a:extLst>
              </p:cNvPr>
              <p:cNvSpPr txBox="1"/>
              <p:nvPr/>
            </p:nvSpPr>
            <p:spPr>
              <a:xfrm>
                <a:off x="6584724" y="169898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68" name="TextBox 67">
                <a:extLst>
                  <a:ext uri="{FF2B5EF4-FFF2-40B4-BE49-F238E27FC236}">
                    <a16:creationId xmlns:a16="http://schemas.microsoft.com/office/drawing/2014/main" id="{5736C5C5-1BA3-4175-8650-5560E5E65993}"/>
                  </a:ext>
                </a:extLst>
              </p:cNvPr>
              <p:cNvSpPr txBox="1">
                <a:spLocks noRot="1" noChangeAspect="1" noMove="1" noResize="1" noEditPoints="1" noAdjustHandles="1" noChangeArrowheads="1" noChangeShapeType="1" noTextEdit="1"/>
              </p:cNvSpPr>
              <p:nvPr/>
            </p:nvSpPr>
            <p:spPr>
              <a:xfrm>
                <a:off x="6584724" y="1698986"/>
                <a:ext cx="604684"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6B35074-2857-4503-B80F-872FE9161117}"/>
                  </a:ext>
                </a:extLst>
              </p:cNvPr>
              <p:cNvSpPr txBox="1"/>
              <p:nvPr/>
            </p:nvSpPr>
            <p:spPr>
              <a:xfrm>
                <a:off x="10646824" y="172976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69" name="TextBox 68">
                <a:extLst>
                  <a:ext uri="{FF2B5EF4-FFF2-40B4-BE49-F238E27FC236}">
                    <a16:creationId xmlns:a16="http://schemas.microsoft.com/office/drawing/2014/main" id="{96B35074-2857-4503-B80F-872FE9161117}"/>
                  </a:ext>
                </a:extLst>
              </p:cNvPr>
              <p:cNvSpPr txBox="1">
                <a:spLocks noRot="1" noChangeAspect="1" noMove="1" noResize="1" noEditPoints="1" noAdjustHandles="1" noChangeArrowheads="1" noChangeShapeType="1" noTextEdit="1"/>
              </p:cNvSpPr>
              <p:nvPr/>
            </p:nvSpPr>
            <p:spPr>
              <a:xfrm>
                <a:off x="10646824" y="1729765"/>
                <a:ext cx="1015490" cy="338554"/>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96558FC-62BA-42F0-B911-CBC58269AB1B}"/>
                  </a:ext>
                </a:extLst>
              </p:cNvPr>
              <p:cNvSpPr txBox="1"/>
              <p:nvPr/>
            </p:nvSpPr>
            <p:spPr>
              <a:xfrm>
                <a:off x="8204076" y="2540435"/>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0" name="TextBox 69">
                <a:extLst>
                  <a:ext uri="{FF2B5EF4-FFF2-40B4-BE49-F238E27FC236}">
                    <a16:creationId xmlns:a16="http://schemas.microsoft.com/office/drawing/2014/main" id="{796558FC-62BA-42F0-B911-CBC58269AB1B}"/>
                  </a:ext>
                </a:extLst>
              </p:cNvPr>
              <p:cNvSpPr txBox="1">
                <a:spLocks noRot="1" noChangeAspect="1" noMove="1" noResize="1" noEditPoints="1" noAdjustHandles="1" noChangeArrowheads="1" noChangeShapeType="1" noTextEdit="1"/>
              </p:cNvSpPr>
              <p:nvPr/>
            </p:nvSpPr>
            <p:spPr>
              <a:xfrm>
                <a:off x="8204076" y="2540435"/>
                <a:ext cx="1015490" cy="338554"/>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2E5549F-340A-45A6-B4F9-5F0B887950BD}"/>
                  </a:ext>
                </a:extLst>
              </p:cNvPr>
              <p:cNvSpPr txBox="1"/>
              <p:nvPr/>
            </p:nvSpPr>
            <p:spPr>
              <a:xfrm>
                <a:off x="9820253" y="3275112"/>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𝟒</m:t>
                      </m:r>
                    </m:oMath>
                  </m:oMathPara>
                </a14:m>
                <a:endParaRPr lang="en-US" sz="1600" b="1" dirty="0"/>
              </a:p>
            </p:txBody>
          </p:sp>
        </mc:Choice>
        <mc:Fallback xmlns="">
          <p:sp>
            <p:nvSpPr>
              <p:cNvPr id="71" name="TextBox 70">
                <a:extLst>
                  <a:ext uri="{FF2B5EF4-FFF2-40B4-BE49-F238E27FC236}">
                    <a16:creationId xmlns:a16="http://schemas.microsoft.com/office/drawing/2014/main" id="{32E5549F-340A-45A6-B4F9-5F0B887950BD}"/>
                  </a:ext>
                </a:extLst>
              </p:cNvPr>
              <p:cNvSpPr txBox="1">
                <a:spLocks noRot="1" noChangeAspect="1" noMove="1" noResize="1" noEditPoints="1" noAdjustHandles="1" noChangeArrowheads="1" noChangeShapeType="1" noTextEdit="1"/>
              </p:cNvSpPr>
              <p:nvPr/>
            </p:nvSpPr>
            <p:spPr>
              <a:xfrm>
                <a:off x="9820253" y="3275112"/>
                <a:ext cx="1015490" cy="338554"/>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2547ED9-88AC-4761-9589-B672CECBDB88}"/>
                  </a:ext>
                </a:extLst>
              </p:cNvPr>
              <p:cNvSpPr txBox="1"/>
              <p:nvPr/>
            </p:nvSpPr>
            <p:spPr>
              <a:xfrm>
                <a:off x="8162133" y="4411901"/>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𝟐</m:t>
                      </m:r>
                    </m:oMath>
                  </m:oMathPara>
                </a14:m>
                <a:endParaRPr lang="en-US" sz="1600" b="1" dirty="0"/>
              </a:p>
            </p:txBody>
          </p:sp>
        </mc:Choice>
        <mc:Fallback xmlns="">
          <p:sp>
            <p:nvSpPr>
              <p:cNvPr id="72" name="TextBox 71">
                <a:extLst>
                  <a:ext uri="{FF2B5EF4-FFF2-40B4-BE49-F238E27FC236}">
                    <a16:creationId xmlns:a16="http://schemas.microsoft.com/office/drawing/2014/main" id="{82547ED9-88AC-4761-9589-B672CECBDB88}"/>
                  </a:ext>
                </a:extLst>
              </p:cNvPr>
              <p:cNvSpPr txBox="1">
                <a:spLocks noRot="1" noChangeAspect="1" noMove="1" noResize="1" noEditPoints="1" noAdjustHandles="1" noChangeArrowheads="1" noChangeShapeType="1" noTextEdit="1"/>
              </p:cNvSpPr>
              <p:nvPr/>
            </p:nvSpPr>
            <p:spPr>
              <a:xfrm>
                <a:off x="8162133" y="4411901"/>
                <a:ext cx="1015490" cy="338554"/>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341837B-586D-4EF4-B7DF-D03872967F09}"/>
                  </a:ext>
                </a:extLst>
              </p:cNvPr>
              <p:cNvSpPr txBox="1"/>
              <p:nvPr/>
            </p:nvSpPr>
            <p:spPr>
              <a:xfrm>
                <a:off x="8451608" y="3492794"/>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3" name="TextBox 72">
                <a:extLst>
                  <a:ext uri="{FF2B5EF4-FFF2-40B4-BE49-F238E27FC236}">
                    <a16:creationId xmlns:a16="http://schemas.microsoft.com/office/drawing/2014/main" id="{C341837B-586D-4EF4-B7DF-D03872967F09}"/>
                  </a:ext>
                </a:extLst>
              </p:cNvPr>
              <p:cNvSpPr txBox="1">
                <a:spLocks noRot="1" noChangeAspect="1" noMove="1" noResize="1" noEditPoints="1" noAdjustHandles="1" noChangeArrowheads="1" noChangeShapeType="1" noTextEdit="1"/>
              </p:cNvSpPr>
              <p:nvPr/>
            </p:nvSpPr>
            <p:spPr>
              <a:xfrm>
                <a:off x="8451608" y="3492794"/>
                <a:ext cx="1015490" cy="338554"/>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5A4BB44-D074-4A59-B182-62F73304F5DF}"/>
                  </a:ext>
                </a:extLst>
              </p:cNvPr>
              <p:cNvSpPr txBox="1"/>
              <p:nvPr/>
            </p:nvSpPr>
            <p:spPr>
              <a:xfrm>
                <a:off x="6128738" y="3717700"/>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4" name="TextBox 73">
                <a:extLst>
                  <a:ext uri="{FF2B5EF4-FFF2-40B4-BE49-F238E27FC236}">
                    <a16:creationId xmlns:a16="http://schemas.microsoft.com/office/drawing/2014/main" id="{A5A4BB44-D074-4A59-B182-62F73304F5DF}"/>
                  </a:ext>
                </a:extLst>
              </p:cNvPr>
              <p:cNvSpPr txBox="1">
                <a:spLocks noRot="1" noChangeAspect="1" noMove="1" noResize="1" noEditPoints="1" noAdjustHandles="1" noChangeArrowheads="1" noChangeShapeType="1" noTextEdit="1"/>
              </p:cNvSpPr>
              <p:nvPr/>
            </p:nvSpPr>
            <p:spPr>
              <a:xfrm>
                <a:off x="6128738" y="3717700"/>
                <a:ext cx="1015490" cy="338554"/>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00509D0-AF1B-410E-8C3F-1AA8C4E4ACEB}"/>
                  </a:ext>
                </a:extLst>
              </p:cNvPr>
              <p:cNvSpPr txBox="1"/>
              <p:nvPr/>
            </p:nvSpPr>
            <p:spPr>
              <a:xfrm>
                <a:off x="7343857" y="3710477"/>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𝟏</m:t>
                      </m:r>
                    </m:oMath>
                  </m:oMathPara>
                </a14:m>
                <a:endParaRPr lang="en-US" sz="1600" b="1" dirty="0"/>
              </a:p>
            </p:txBody>
          </p:sp>
        </mc:Choice>
        <mc:Fallback xmlns="">
          <p:sp>
            <p:nvSpPr>
              <p:cNvPr id="75" name="TextBox 74">
                <a:extLst>
                  <a:ext uri="{FF2B5EF4-FFF2-40B4-BE49-F238E27FC236}">
                    <a16:creationId xmlns:a16="http://schemas.microsoft.com/office/drawing/2014/main" id="{700509D0-AF1B-410E-8C3F-1AA8C4E4ACEB}"/>
                  </a:ext>
                </a:extLst>
              </p:cNvPr>
              <p:cNvSpPr txBox="1">
                <a:spLocks noRot="1" noChangeAspect="1" noMove="1" noResize="1" noEditPoints="1" noAdjustHandles="1" noChangeArrowheads="1" noChangeShapeType="1" noTextEdit="1"/>
              </p:cNvSpPr>
              <p:nvPr/>
            </p:nvSpPr>
            <p:spPr>
              <a:xfrm>
                <a:off x="7343857" y="3710477"/>
                <a:ext cx="1015490" cy="338554"/>
              </a:xfrm>
              <a:prstGeom prst="rect">
                <a:avLst/>
              </a:prstGeom>
              <a:blipFill>
                <a:blip r:embed="rId41"/>
                <a:stretch>
                  <a:fillRect/>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74F7ADA0-80C4-4EA4-8B2C-FEA9C4C39234}"/>
              </a:ext>
            </a:extLst>
          </p:cNvPr>
          <p:cNvSpPr/>
          <p:nvPr/>
        </p:nvSpPr>
        <p:spPr bwMode="gray">
          <a:xfrm>
            <a:off x="11015543" y="4222147"/>
            <a:ext cx="646772" cy="38792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End</a:t>
            </a:r>
          </a:p>
        </p:txBody>
      </p:sp>
      <p:cxnSp>
        <p:nvCxnSpPr>
          <p:cNvPr id="77" name="Straight Arrow Connector 76">
            <a:extLst>
              <a:ext uri="{FF2B5EF4-FFF2-40B4-BE49-F238E27FC236}">
                <a16:creationId xmlns:a16="http://schemas.microsoft.com/office/drawing/2014/main" id="{184E6545-CA5D-45AA-96F1-58318CBB7836}"/>
              </a:ext>
            </a:extLst>
          </p:cNvPr>
          <p:cNvCxnSpPr>
            <a:cxnSpLocks/>
            <a:stCxn id="51" idx="6"/>
            <a:endCxn id="76" idx="1"/>
          </p:cNvCxnSpPr>
          <p:nvPr/>
        </p:nvCxnSpPr>
        <p:spPr>
          <a:xfrm>
            <a:off x="10711457" y="4414055"/>
            <a:ext cx="304086" cy="2056"/>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0A2AA95-9D99-4899-9323-D20ABCBA8317}"/>
                  </a:ext>
                </a:extLst>
              </p:cNvPr>
              <p:cNvSpPr txBox="1"/>
              <p:nvPr/>
            </p:nvSpPr>
            <p:spPr>
              <a:xfrm>
                <a:off x="10549885" y="4013190"/>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p:txBody>
          </p:sp>
        </mc:Choice>
        <mc:Fallback xmlns="">
          <p:sp>
            <p:nvSpPr>
              <p:cNvPr id="78" name="TextBox 77">
                <a:extLst>
                  <a:ext uri="{FF2B5EF4-FFF2-40B4-BE49-F238E27FC236}">
                    <a16:creationId xmlns:a16="http://schemas.microsoft.com/office/drawing/2014/main" id="{80A2AA95-9D99-4899-9323-D20ABCBA8317}"/>
                  </a:ext>
                </a:extLst>
              </p:cNvPr>
              <p:cNvSpPr txBox="1">
                <a:spLocks noRot="1" noChangeAspect="1" noMove="1" noResize="1" noEditPoints="1" noAdjustHandles="1" noChangeArrowheads="1" noChangeShapeType="1" noTextEdit="1"/>
              </p:cNvSpPr>
              <p:nvPr/>
            </p:nvSpPr>
            <p:spPr>
              <a:xfrm>
                <a:off x="10549885" y="4013190"/>
                <a:ext cx="604684" cy="369332"/>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5811BC9-1170-4945-B419-7F59C9F34382}"/>
                  </a:ext>
                </a:extLst>
              </p:cNvPr>
              <p:cNvSpPr txBox="1"/>
              <p:nvPr/>
            </p:nvSpPr>
            <p:spPr>
              <a:xfrm>
                <a:off x="10354893" y="4581178"/>
                <a:ext cx="101549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𝑹</m:t>
                      </m:r>
                      <m:r>
                        <a:rPr lang="en-US" sz="1600" b="1" i="1" smtClean="0">
                          <a:latin typeface="Cambria Math" panose="02040503050406030204" pitchFamily="18" charset="0"/>
                        </a:rPr>
                        <m:t>=</m:t>
                      </m:r>
                      <m:r>
                        <a:rPr lang="en-US" sz="1600" b="1" i="1" smtClean="0">
                          <a:latin typeface="Cambria Math" panose="02040503050406030204" pitchFamily="18" charset="0"/>
                        </a:rPr>
                        <m:t>𝟎</m:t>
                      </m:r>
                    </m:oMath>
                  </m:oMathPara>
                </a14:m>
                <a:endParaRPr lang="en-US" sz="1600" b="1" dirty="0"/>
              </a:p>
            </p:txBody>
          </p:sp>
        </mc:Choice>
        <mc:Fallback xmlns="">
          <p:sp>
            <p:nvSpPr>
              <p:cNvPr id="79" name="TextBox 78">
                <a:extLst>
                  <a:ext uri="{FF2B5EF4-FFF2-40B4-BE49-F238E27FC236}">
                    <a16:creationId xmlns:a16="http://schemas.microsoft.com/office/drawing/2014/main" id="{E5811BC9-1170-4945-B419-7F59C9F34382}"/>
                  </a:ext>
                </a:extLst>
              </p:cNvPr>
              <p:cNvSpPr txBox="1">
                <a:spLocks noRot="1" noChangeAspect="1" noMove="1" noResize="1" noEditPoints="1" noAdjustHandles="1" noChangeArrowheads="1" noChangeShapeType="1" noTextEdit="1"/>
              </p:cNvSpPr>
              <p:nvPr/>
            </p:nvSpPr>
            <p:spPr>
              <a:xfrm>
                <a:off x="10354893" y="4581178"/>
                <a:ext cx="1015490" cy="338554"/>
              </a:xfrm>
              <a:prstGeom prst="rect">
                <a:avLst/>
              </a:prstGeom>
              <a:blipFill>
                <a:blip r:embed="rId4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CAE1A644-E7CA-4CF1-A135-EAD8119FEF38}"/>
                  </a:ext>
                </a:extLst>
              </p:cNvPr>
              <p:cNvSpPr txBox="1"/>
              <p:nvPr/>
            </p:nvSpPr>
            <p:spPr bwMode="gray">
              <a:xfrm>
                <a:off x="6229120" y="5879996"/>
                <a:ext cx="5527963" cy="338554"/>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solidFill>
                      <a:schemeClr val="accent1"/>
                    </a:solidFill>
                  </a:rPr>
                  <a:t>Value of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i="1">
                            <a:solidFill>
                              <a:schemeClr val="accent1"/>
                            </a:solidFill>
                            <a:latin typeface="Cambria Math" panose="02040503050406030204" pitchFamily="18" charset="0"/>
                          </a:rPr>
                          <m:t>3</m:t>
                        </m:r>
                      </m:sub>
                    </m:sSub>
                  </m:oMath>
                </a14:m>
                <a:r>
                  <a:rPr lang="en-US" dirty="0">
                    <a:solidFill>
                      <a:schemeClr val="accent1"/>
                    </a:solidFill>
                  </a:rPr>
                  <a:t> =  4 + 20*0.5 +(-2 +0.5*0.0) =14</a:t>
                </a:r>
              </a:p>
            </p:txBody>
          </p:sp>
        </mc:Choice>
        <mc:Fallback>
          <p:sp>
            <p:nvSpPr>
              <p:cNvPr id="90" name="TextBox 89">
                <a:extLst>
                  <a:ext uri="{FF2B5EF4-FFF2-40B4-BE49-F238E27FC236}">
                    <a16:creationId xmlns:a16="http://schemas.microsoft.com/office/drawing/2014/main" id="{CAE1A644-E7CA-4CF1-A135-EAD8119FEF38}"/>
                  </a:ext>
                </a:extLst>
              </p:cNvPr>
              <p:cNvSpPr txBox="1">
                <a:spLocks noRot="1" noChangeAspect="1" noMove="1" noResize="1" noEditPoints="1" noAdjustHandles="1" noChangeArrowheads="1" noChangeShapeType="1" noTextEdit="1"/>
              </p:cNvSpPr>
              <p:nvPr/>
            </p:nvSpPr>
            <p:spPr bwMode="gray">
              <a:xfrm>
                <a:off x="6229120" y="5879996"/>
                <a:ext cx="5527963" cy="338554"/>
              </a:xfrm>
              <a:prstGeom prst="rect">
                <a:avLst/>
              </a:prstGeom>
              <a:blipFill>
                <a:blip r:embed="rId44"/>
                <a:stretch>
                  <a:fillRect l="-2646" t="-23636" r="-441"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18BAE9DB-0409-441A-8BC3-5D89894C535B}"/>
                  </a:ext>
                </a:extLst>
              </p:cNvPr>
              <p:cNvSpPr/>
              <p:nvPr/>
            </p:nvSpPr>
            <p:spPr>
              <a:xfrm>
                <a:off x="6698541" y="4967900"/>
                <a:ext cx="3883627" cy="723275"/>
              </a:xfrm>
              <a:prstGeom prst="rect">
                <a:avLst/>
              </a:prstGeom>
            </p:spPr>
            <p:txBody>
              <a:bodyPr wrap="none">
                <a:spAutoFit/>
              </a:bodyPr>
              <a:lstStyle/>
              <a:p>
                <a:pPr>
                  <a:spcBef>
                    <a:spcPts val="300"/>
                  </a:spcBef>
                  <a:spcAft>
                    <a:spcPts val="300"/>
                  </a:spcAft>
                  <a:buClr>
                    <a:schemeClr val="accent1"/>
                  </a:buClr>
                  <a:buSzPct val="90000"/>
                </a:pPr>
                <a:r>
                  <a:rPr lang="en-US" dirty="0">
                    <a:solidFill>
                      <a:schemeClr val="accent1"/>
                    </a:solidFill>
                  </a:rPr>
                  <a:t>Assuming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𝛾</m:t>
                    </m:r>
                  </m:oMath>
                </a14:m>
                <a:r>
                  <a:rPr lang="en-US" dirty="0">
                    <a:solidFill>
                      <a:schemeClr val="accent1"/>
                    </a:solidFill>
                  </a:rPr>
                  <a:t>=1</a:t>
                </a:r>
              </a:p>
              <a:p>
                <a:pPr>
                  <a:spcBef>
                    <a:spcPts val="300"/>
                  </a:spcBef>
                  <a:spcAft>
                    <a:spcPts val="300"/>
                  </a:spcAft>
                  <a:buClr>
                    <a:schemeClr val="accent1"/>
                  </a:buClr>
                  <a:buSzPct val="90000"/>
                </a:pPr>
                <a:r>
                  <a:rPr lang="en-US" dirty="0">
                    <a:solidFill>
                      <a:schemeClr val="accent1"/>
                    </a:solidFill>
                  </a:rPr>
                  <a:t>Initialize value states with  zero</a:t>
                </a:r>
              </a:p>
            </p:txBody>
          </p:sp>
        </mc:Choice>
        <mc:Fallback xmlns="">
          <p:sp>
            <p:nvSpPr>
              <p:cNvPr id="127" name="Rectangle 126">
                <a:extLst>
                  <a:ext uri="{FF2B5EF4-FFF2-40B4-BE49-F238E27FC236}">
                    <a16:creationId xmlns:a16="http://schemas.microsoft.com/office/drawing/2014/main" id="{18BAE9DB-0409-441A-8BC3-5D89894C535B}"/>
                  </a:ext>
                </a:extLst>
              </p:cNvPr>
              <p:cNvSpPr>
                <a:spLocks noRot="1" noChangeAspect="1" noMove="1" noResize="1" noEditPoints="1" noAdjustHandles="1" noChangeArrowheads="1" noChangeShapeType="1" noTextEdit="1"/>
              </p:cNvSpPr>
              <p:nvPr/>
            </p:nvSpPr>
            <p:spPr>
              <a:xfrm>
                <a:off x="6698541" y="4967900"/>
                <a:ext cx="3883627" cy="723275"/>
              </a:xfrm>
              <a:prstGeom prst="rect">
                <a:avLst/>
              </a:prstGeom>
              <a:blipFill>
                <a:blip r:embed="rId45"/>
                <a:stretch>
                  <a:fillRect l="-1413" t="-5042" r="-471" b="-12605"/>
                </a:stretch>
              </a:blipFill>
            </p:spPr>
            <p:txBody>
              <a:bodyPr/>
              <a:lstStyle/>
              <a:p>
                <a:r>
                  <a:rPr lang="en-US">
                    <a:noFill/>
                  </a:rPr>
                  <a:t> </a:t>
                </a:r>
              </a:p>
            </p:txBody>
          </p:sp>
        </mc:Fallback>
      </mc:AlternateContent>
    </p:spTree>
    <p:extLst>
      <p:ext uri="{BB962C8B-B14F-4D97-AF65-F5344CB8AC3E}">
        <p14:creationId xmlns:p14="http://schemas.microsoft.com/office/powerpoint/2010/main" val="16538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8" grpId="0"/>
      <p:bldP spid="59" grpId="0"/>
      <p:bldP spid="60" grpId="0"/>
      <p:bldP spid="61" grpId="0"/>
      <p:bldP spid="62" grpId="0"/>
      <p:bldP spid="63" grpId="0"/>
      <p:bldP spid="65" grpId="0"/>
      <p:bldP spid="67" grpId="0"/>
      <p:bldP spid="68" grpId="0"/>
      <p:bldP spid="69" grpId="0"/>
      <p:bldP spid="70" grpId="0"/>
      <p:bldP spid="71" grpId="0"/>
      <p:bldP spid="72" grpId="0"/>
      <p:bldP spid="73" grpId="0"/>
      <p:bldP spid="74" grpId="0"/>
      <p:bldP spid="75" grpId="0"/>
      <p:bldP spid="76" grpId="0" animBg="1"/>
      <p:bldP spid="78" grpId="0"/>
      <p:bldP spid="79" grpId="0"/>
      <p:bldP spid="90" grpId="0"/>
      <p:bldP spid="1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A3B2-7EA2-4DBB-B74F-F6301FD66D8A}"/>
              </a:ext>
            </a:extLst>
          </p:cNvPr>
          <p:cNvSpPr>
            <a:spLocks noGrp="1"/>
          </p:cNvSpPr>
          <p:nvPr>
            <p:ph type="title"/>
          </p:nvPr>
        </p:nvSpPr>
        <p:spPr/>
        <p:txBody>
          <a:bodyPr/>
          <a:lstStyle/>
          <a:p>
            <a:r>
              <a:rPr lang="en-US" dirty="0"/>
              <a:t>Bellman equation in </a:t>
            </a:r>
            <a:r>
              <a:rPr lang="en-US" b="1" dirty="0"/>
              <a:t>matrix form</a:t>
            </a:r>
          </a:p>
        </p:txBody>
      </p:sp>
      <p:sp>
        <p:nvSpPr>
          <p:cNvPr id="4" name="TextBox 3">
            <a:extLst>
              <a:ext uri="{FF2B5EF4-FFF2-40B4-BE49-F238E27FC236}">
                <a16:creationId xmlns:a16="http://schemas.microsoft.com/office/drawing/2014/main" id="{B67A48A5-B21A-4A4C-B322-9AB9DE90E04D}"/>
              </a:ext>
            </a:extLst>
          </p:cNvPr>
          <p:cNvSpPr txBox="1"/>
          <p:nvPr/>
        </p:nvSpPr>
        <p:spPr bwMode="gray">
          <a:xfrm>
            <a:off x="1280004" y="4826968"/>
            <a:ext cx="4010341" cy="96533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Feasible for small number of states</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dirty="0"/>
              <a:t>Linear version of the Bellman Equation</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endParaRPr lang="en-US" sz="1600" dirty="0" err="1"/>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77AD74-DE61-4E65-8037-4D45C91304C0}"/>
                  </a:ext>
                </a:extLst>
              </p:cNvPr>
              <p:cNvSpPr txBox="1"/>
              <p:nvPr/>
            </p:nvSpPr>
            <p:spPr bwMode="gray">
              <a:xfrm>
                <a:off x="1323415" y="1065697"/>
                <a:ext cx="1806799"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oMath>
                  </m:oMathPara>
                </a14:m>
                <a:endParaRPr lang="en-US" sz="2400" dirty="0" err="1"/>
              </a:p>
            </p:txBody>
          </p:sp>
        </mc:Choice>
        <mc:Fallback xmlns="">
          <p:sp>
            <p:nvSpPr>
              <p:cNvPr id="33" name="TextBox 32">
                <a:extLst>
                  <a:ext uri="{FF2B5EF4-FFF2-40B4-BE49-F238E27FC236}">
                    <a16:creationId xmlns:a16="http://schemas.microsoft.com/office/drawing/2014/main" id="{0A77AD74-DE61-4E65-8037-4D45C91304C0}"/>
                  </a:ext>
                </a:extLst>
              </p:cNvPr>
              <p:cNvSpPr txBox="1">
                <a:spLocks noRot="1" noChangeAspect="1" noMove="1" noResize="1" noEditPoints="1" noAdjustHandles="1" noChangeArrowheads="1" noChangeShapeType="1" noTextEdit="1"/>
              </p:cNvSpPr>
              <p:nvPr/>
            </p:nvSpPr>
            <p:spPr bwMode="gray">
              <a:xfrm>
                <a:off x="1323415" y="1065697"/>
                <a:ext cx="1806799" cy="42332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B771B90-CA96-43D2-810F-13EC2827A46E}"/>
                  </a:ext>
                </a:extLst>
              </p:cNvPr>
              <p:cNvSpPr txBox="1"/>
              <p:nvPr/>
            </p:nvSpPr>
            <p:spPr bwMode="gray">
              <a:xfrm>
                <a:off x="1183022" y="3711576"/>
                <a:ext cx="3001051" cy="42332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=(1− </m:t>
                      </m:r>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𝑃𝑣</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−1</m:t>
                          </m:r>
                        </m:sup>
                      </m:sSup>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𝑅</m:t>
                      </m:r>
                    </m:oMath>
                  </m:oMathPara>
                </a14:m>
                <a:endParaRPr lang="en-US" sz="2400" dirty="0" err="1"/>
              </a:p>
            </p:txBody>
          </p:sp>
        </mc:Choice>
        <mc:Fallback xmlns="">
          <p:sp>
            <p:nvSpPr>
              <p:cNvPr id="34" name="TextBox 33">
                <a:extLst>
                  <a:ext uri="{FF2B5EF4-FFF2-40B4-BE49-F238E27FC236}">
                    <a16:creationId xmlns:a16="http://schemas.microsoft.com/office/drawing/2014/main" id="{4B771B90-CA96-43D2-810F-13EC2827A46E}"/>
                  </a:ext>
                </a:extLst>
              </p:cNvPr>
              <p:cNvSpPr txBox="1">
                <a:spLocks noRot="1" noChangeAspect="1" noMove="1" noResize="1" noEditPoints="1" noAdjustHandles="1" noChangeArrowheads="1" noChangeShapeType="1" noTextEdit="1"/>
              </p:cNvSpPr>
              <p:nvPr/>
            </p:nvSpPr>
            <p:spPr bwMode="gray">
              <a:xfrm>
                <a:off x="1183022" y="3711576"/>
                <a:ext cx="3001051" cy="4233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F133891-CCBB-457C-9109-B6C5759D2C5F}"/>
                  </a:ext>
                </a:extLst>
              </p:cNvPr>
              <p:cNvSpPr txBox="1"/>
              <p:nvPr/>
            </p:nvSpPr>
            <p:spPr bwMode="gray">
              <a:xfrm>
                <a:off x="997527" y="2124426"/>
                <a:ext cx="5687291" cy="146678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1</m:t>
                                    </m:r>
                                  </m:sub>
                                </m:sSub>
                              </m:e>
                            </m:mr>
                            <m:mr>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i="1">
                                        <a:latin typeface="Cambria Math" panose="02040503050406030204" pitchFamily="18" charset="0"/>
                                        <a:ea typeface="Cambria Math" panose="02040503050406030204" pitchFamily="18" charset="0"/>
                                      </a:rPr>
                                      <m:t>𝑛</m:t>
                                    </m:r>
                                  </m:sub>
                                </m:sSub>
                              </m:e>
                            </m:mr>
                          </m:m>
                        </m:e>
                      </m:d>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𝛾</m:t>
                      </m:r>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400" i="1">
                                  <a:latin typeface="Cambria Math" panose="02040503050406030204" pitchFamily="18" charset="0"/>
                                  <a:ea typeface="Cambria Math" panose="02040503050406030204" pitchFamily="18" charset="0"/>
                                </a:rPr>
                              </m:ctrlPr>
                            </m:mP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𝑛</m:t>
                                    </m:r>
                                  </m:sub>
                                </m:sSub>
                              </m:e>
                            </m:mr>
                            <m:mr>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e>
                                <m:r>
                                  <a:rPr lang="en-US" sz="2400" i="1">
                                    <a:latin typeface="Cambria Math" panose="02040503050406030204" pitchFamily="18" charset="0"/>
                                    <a:ea typeface="Cambria Math" panose="02040503050406030204" pitchFamily="18" charset="0"/>
                                  </a:rPr>
                                  <m:t>⋮</m:t>
                                </m:r>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b>
                                </m:sSub>
                              </m:e>
                              <m:e>
                                <m:r>
                                  <a:rPr lang="en-US" sz="2400" i="1">
                                    <a:latin typeface="Cambria Math" panose="02040503050406030204" pitchFamily="18" charset="0"/>
                                    <a:ea typeface="Cambria Math" panose="02040503050406030204" pitchFamily="18" charset="0"/>
                                  </a:rPr>
                                  <m:t>⋯</m:t>
                                </m:r>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𝑛𝑛</m:t>
                                    </m:r>
                                  </m:sub>
                                </m:sSub>
                              </m:e>
                            </m:mr>
                          </m:m>
                        </m:e>
                      </m:d>
                      <m:d>
                        <m:dPr>
                          <m:begChr m:val="["/>
                          <m:endChr m:val="]"/>
                          <m:ctrlPr>
                            <a:rPr lang="en-US"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(1)</m:t>
                                </m:r>
                              </m:e>
                            </m:mr>
                            <m:mr>
                              <m:e>
                                <m: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e>
                            </m:mr>
                          </m:m>
                        </m:e>
                      </m:d>
                    </m:oMath>
                  </m:oMathPara>
                </a14:m>
                <a:endParaRPr lang="en-US" sz="2400" dirty="0" err="1"/>
              </a:p>
            </p:txBody>
          </p:sp>
        </mc:Choice>
        <mc:Fallback xmlns="">
          <p:sp>
            <p:nvSpPr>
              <p:cNvPr id="36" name="TextBox 35">
                <a:extLst>
                  <a:ext uri="{FF2B5EF4-FFF2-40B4-BE49-F238E27FC236}">
                    <a16:creationId xmlns:a16="http://schemas.microsoft.com/office/drawing/2014/main" id="{BF133891-CCBB-457C-9109-B6C5759D2C5F}"/>
                  </a:ext>
                </a:extLst>
              </p:cNvPr>
              <p:cNvSpPr txBox="1">
                <a:spLocks noRot="1" noChangeAspect="1" noMove="1" noResize="1" noEditPoints="1" noAdjustHandles="1" noChangeArrowheads="1" noChangeShapeType="1" noTextEdit="1"/>
              </p:cNvSpPr>
              <p:nvPr/>
            </p:nvSpPr>
            <p:spPr bwMode="gray">
              <a:xfrm>
                <a:off x="997527" y="2124426"/>
                <a:ext cx="5687291" cy="1466782"/>
              </a:xfrm>
              <a:prstGeom prst="rect">
                <a:avLst/>
              </a:prstGeom>
              <a:blipFill>
                <a:blip r:embed="rId4"/>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4863EE82-DB3C-4FF6-8B7A-6ABE0012185D}"/>
              </a:ext>
            </a:extLst>
          </p:cNvPr>
          <p:cNvSpPr/>
          <p:nvPr/>
        </p:nvSpPr>
        <p:spPr bwMode="gray">
          <a:xfrm>
            <a:off x="1397766"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8" name="Rectangle 37">
            <a:extLst>
              <a:ext uri="{FF2B5EF4-FFF2-40B4-BE49-F238E27FC236}">
                <a16:creationId xmlns:a16="http://schemas.microsoft.com/office/drawing/2014/main" id="{EA79573E-E12C-4051-8B22-62934BA8D523}"/>
              </a:ext>
            </a:extLst>
          </p:cNvPr>
          <p:cNvSpPr/>
          <p:nvPr/>
        </p:nvSpPr>
        <p:spPr bwMode="gray">
          <a:xfrm>
            <a:off x="1996671"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9" name="Rectangle 38">
            <a:extLst>
              <a:ext uri="{FF2B5EF4-FFF2-40B4-BE49-F238E27FC236}">
                <a16:creationId xmlns:a16="http://schemas.microsoft.com/office/drawing/2014/main" id="{DB679385-F2BA-4CE6-A1ED-B2A222FC5366}"/>
              </a:ext>
            </a:extLst>
          </p:cNvPr>
          <p:cNvSpPr/>
          <p:nvPr/>
        </p:nvSpPr>
        <p:spPr bwMode="gray">
          <a:xfrm>
            <a:off x="2700092" y="1452640"/>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2" name="Rectangle 41">
            <a:extLst>
              <a:ext uri="{FF2B5EF4-FFF2-40B4-BE49-F238E27FC236}">
                <a16:creationId xmlns:a16="http://schemas.microsoft.com/office/drawing/2014/main" id="{955265D0-8EF9-409F-B2F1-F637F4DABCC2}"/>
              </a:ext>
            </a:extLst>
          </p:cNvPr>
          <p:cNvSpPr/>
          <p:nvPr/>
        </p:nvSpPr>
        <p:spPr bwMode="gray">
          <a:xfrm>
            <a:off x="1432404"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3" name="Rectangle 42">
            <a:extLst>
              <a:ext uri="{FF2B5EF4-FFF2-40B4-BE49-F238E27FC236}">
                <a16:creationId xmlns:a16="http://schemas.microsoft.com/office/drawing/2014/main" id="{E3D84D01-9D1C-4D78-93DE-161151C90C44}"/>
              </a:ext>
            </a:extLst>
          </p:cNvPr>
          <p:cNvSpPr/>
          <p:nvPr/>
        </p:nvSpPr>
        <p:spPr bwMode="gray">
          <a:xfrm>
            <a:off x="257856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Rectangle 43">
            <a:extLst>
              <a:ext uri="{FF2B5EF4-FFF2-40B4-BE49-F238E27FC236}">
                <a16:creationId xmlns:a16="http://schemas.microsoft.com/office/drawing/2014/main" id="{E7B3BA07-C432-4898-A978-1A70DB35B323}"/>
              </a:ext>
            </a:extLst>
          </p:cNvPr>
          <p:cNvSpPr/>
          <p:nvPr/>
        </p:nvSpPr>
        <p:spPr bwMode="gray">
          <a:xfrm>
            <a:off x="4515042" y="1993421"/>
            <a:ext cx="202432" cy="9144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6" name="Connector: Elbow 45">
            <a:extLst>
              <a:ext uri="{FF2B5EF4-FFF2-40B4-BE49-F238E27FC236}">
                <a16:creationId xmlns:a16="http://schemas.microsoft.com/office/drawing/2014/main" id="{3B2E58D8-B353-4EC1-8E9F-779E0014FC6F}"/>
              </a:ext>
            </a:extLst>
          </p:cNvPr>
          <p:cNvCxnSpPr>
            <a:stCxn id="37" idx="2"/>
            <a:endCxn id="42" idx="0"/>
          </p:cNvCxnSpPr>
          <p:nvPr/>
        </p:nvCxnSpPr>
        <p:spPr bwMode="gray">
          <a:xfrm rot="16200000" flipH="1">
            <a:off x="1291631" y="1751431"/>
            <a:ext cx="449341" cy="3463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DA8EFA7A-AEA4-4E60-86F7-904E9A46C92C}"/>
              </a:ext>
            </a:extLst>
          </p:cNvPr>
          <p:cNvCxnSpPr>
            <a:cxnSpLocks/>
            <a:stCxn id="38" idx="2"/>
            <a:endCxn id="43" idx="0"/>
          </p:cNvCxnSpPr>
          <p:nvPr/>
        </p:nvCxnSpPr>
        <p:spPr bwMode="gray">
          <a:xfrm rot="16200000" flipH="1">
            <a:off x="2164162" y="1477804"/>
            <a:ext cx="449341" cy="58189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574429DC-0936-4062-B3E2-DBC1F4B489F8}"/>
              </a:ext>
            </a:extLst>
          </p:cNvPr>
          <p:cNvCxnSpPr>
            <a:cxnSpLocks/>
            <a:stCxn id="39" idx="2"/>
            <a:endCxn id="44" idx="0"/>
          </p:cNvCxnSpPr>
          <p:nvPr/>
        </p:nvCxnSpPr>
        <p:spPr bwMode="gray">
          <a:xfrm rot="16200000" flipH="1">
            <a:off x="3484113" y="861275"/>
            <a:ext cx="449341" cy="18149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4510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414F-8F04-4267-9B2F-4204B1CA5FE9}"/>
              </a:ext>
            </a:extLst>
          </p:cNvPr>
          <p:cNvSpPr>
            <a:spLocks noGrp="1"/>
          </p:cNvSpPr>
          <p:nvPr>
            <p:ph type="title"/>
          </p:nvPr>
        </p:nvSpPr>
        <p:spPr/>
        <p:txBody>
          <a:bodyPr/>
          <a:lstStyle/>
          <a:p>
            <a:r>
              <a:rPr lang="en-US" dirty="0"/>
              <a:t>Markov Decision Process (MDP)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121BB7-F3D1-4B6A-B481-AFA207F13852}"/>
                  </a:ext>
                </a:extLst>
              </p:cNvPr>
              <p:cNvSpPr>
                <a:spLocks noGrp="1"/>
              </p:cNvSpPr>
              <p:nvPr>
                <p:ph idx="1"/>
              </p:nvPr>
            </p:nvSpPr>
            <p:spPr>
              <a:xfrm>
                <a:off x="478369" y="1213308"/>
                <a:ext cx="11473384" cy="5092676"/>
              </a:xfrm>
            </p:spPr>
            <p:txBody>
              <a:bodyPr/>
              <a:lstStyle/>
              <a:p>
                <a:pPr marL="0" indent="0">
                  <a:buNone/>
                </a:pPr>
                <a:r>
                  <a:rPr lang="pt-BR" b="1" dirty="0"/>
                  <a:t>MDP = Markov Chain + Actions</a:t>
                </a:r>
              </a:p>
              <a:p>
                <a:r>
                  <a:rPr lang="pt-BR" dirty="0"/>
                  <a:t>Actions allow us to have control over the decision-making process</a:t>
                </a:r>
              </a:p>
              <a:p>
                <a:r>
                  <a:rPr lang="pt-BR" dirty="0"/>
                  <a:t>Policy = distribution over </a:t>
                </a:r>
                <a:r>
                  <a:rPr lang="pt-BR" dirty="0" err="1"/>
                  <a:t>actions</a:t>
                </a:r>
                <a:r>
                  <a:rPr lang="pt-BR" dirty="0"/>
                  <a:t> given states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𝑠</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e>
                    </m:d>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𝑃</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𝐴</m:t>
                        </m:r>
                      </m:e>
                      <m:sub>
                        <m:r>
                          <a:rPr lang="pt-BR" i="1">
                            <a:latin typeface="Cambria Math" panose="02040503050406030204" pitchFamily="18" charset="0"/>
                            <a:ea typeface="Cambria Math" panose="02040503050406030204" pitchFamily="18" charset="0"/>
                          </a:rPr>
                          <m:t>𝑡</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oMath>
                </a14:m>
                <a:r>
                  <a:rPr lang="pt-BR" dirty="0">
                    <a:ea typeface="Cambria Math" panose="02040503050406030204" pitchFamily="18" charset="0"/>
                  </a:rPr>
                  <a:t> </a:t>
                </a:r>
                <a14:m>
                  <m:oMath xmlns:m="http://schemas.openxmlformats.org/officeDocument/2006/math">
                    <m:sSub>
                      <m:sSubPr>
                        <m:ctrlPr>
                          <a:rPr lang="pt-B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pt-BR"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a14:m>
                <a:endParaRPr lang="en-US" dirty="0"/>
              </a:p>
              <a:p>
                <a:endParaRPr lang="pt-BR" dirty="0"/>
              </a:p>
              <a:p>
                <a:r>
                  <a:rPr lang="pt-BR" u="sng" dirty="0"/>
                  <a:t>Implications to the model</a:t>
                </a:r>
                <a:r>
                  <a:rPr lang="pt-BR" dirty="0"/>
                  <a:t>:</a:t>
                </a:r>
              </a:p>
              <a:p>
                <a:pPr marL="342900" indent="-342900">
                  <a:buFont typeface="Arial" panose="020B0604020202020204" pitchFamily="34" charset="0"/>
                  <a:buChar char="•"/>
                </a:pPr>
                <a:r>
                  <a:rPr lang="pt-BR" dirty="0" err="1"/>
                  <a:t>Transition</a:t>
                </a:r>
                <a:r>
                  <a:rPr lang="pt-BR" dirty="0"/>
                  <a:t> for each action</a:t>
                </a:r>
              </a:p>
              <a:p>
                <a:pPr marL="342900" indent="-342900">
                  <a:buFont typeface="Arial" panose="020B0604020202020204" pitchFamily="34" charset="0"/>
                  <a:buChar char="•"/>
                </a:pPr>
                <a:r>
                  <a:rPr lang="pt-BR" dirty="0"/>
                  <a:t>Results of </a:t>
                </a:r>
                <a:r>
                  <a:rPr lang="pt-BR" dirty="0" err="1"/>
                  <a:t>actions</a:t>
                </a:r>
                <a:r>
                  <a:rPr lang="pt-BR" dirty="0"/>
                  <a:t> can be stochastic (non-deterministic)</a:t>
                </a:r>
              </a:p>
              <a:p>
                <a:endParaRPr lang="pt-BR" dirty="0"/>
              </a:p>
              <a:p>
                <a:r>
                  <a:rPr lang="en-US" dirty="0"/>
                  <a:t>Action Value Function</a:t>
                </a:r>
              </a:p>
              <a:p>
                <a:pPr marL="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h𝑜𝑤</m:t>
                      </m:r>
                      <m:r>
                        <a:rPr lang="en-US" i="1">
                          <a:latin typeface="Cambria Math" panose="02040503050406030204" pitchFamily="18" charset="0"/>
                        </a:rPr>
                        <m:t> </m:t>
                      </m:r>
                      <m:r>
                        <a:rPr lang="en-US" i="1">
                          <a:latin typeface="Cambria Math" panose="02040503050406030204" pitchFamily="18" charset="0"/>
                        </a:rPr>
                        <m:t>𝑔𝑜𝑜𝑑</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𝑏𝑒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1" i="1">
                          <a:latin typeface="Cambria Math" panose="02040503050406030204" pitchFamily="18" charset="0"/>
                        </a:rPr>
                        <m:t>𝑺𝒕𝒂𝒕𝒆</m:t>
                      </m:r>
                      <m:r>
                        <a:rPr lang="en-US" i="1">
                          <a:latin typeface="Cambria Math" panose="02040503050406030204" pitchFamily="18" charset="0"/>
                        </a:rPr>
                        <m:t> </m:t>
                      </m:r>
                      <m:r>
                        <a:rPr lang="en-US" b="1" i="1">
                          <a:latin typeface="Cambria Math" panose="02040503050406030204" pitchFamily="18" charset="0"/>
                        </a:rPr>
                        <m:t>𝒔</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𝑡𝑎𝑘𝑒</m:t>
                      </m:r>
                      <m:r>
                        <a:rPr lang="en-US" i="1">
                          <a:latin typeface="Cambria Math" panose="02040503050406030204" pitchFamily="18" charset="0"/>
                        </a:rPr>
                        <m:t> </m:t>
                      </m:r>
                      <m:r>
                        <a:rPr lang="en-US" b="1" i="1" smtClean="0">
                          <a:latin typeface="Cambria Math" panose="02040503050406030204" pitchFamily="18" charset="0"/>
                        </a:rPr>
                        <m:t>𝑨</m:t>
                      </m:r>
                      <m:r>
                        <a:rPr lang="en-US" b="1" i="1">
                          <a:latin typeface="Cambria Math" panose="02040503050406030204" pitchFamily="18" charset="0"/>
                        </a:rPr>
                        <m:t>𝒄𝒕𝒊𝒐𝒏</m:t>
                      </m:r>
                      <m:r>
                        <a:rPr lang="en-US" i="1">
                          <a:latin typeface="Cambria Math" panose="02040503050406030204" pitchFamily="18" charset="0"/>
                        </a:rPr>
                        <m:t> </m:t>
                      </m:r>
                      <m:r>
                        <a:rPr lang="en-US" b="1" i="1">
                          <a:latin typeface="Cambria Math" panose="02040503050406030204" pitchFamily="18" charset="0"/>
                        </a:rPr>
                        <m:t>𝒂</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𝑓𝑜𝑙𝑙𝑜𝑤</m:t>
                      </m:r>
                      <m:r>
                        <a:rPr lang="en-US" i="1">
                          <a:latin typeface="Cambria Math" panose="02040503050406030204" pitchFamily="18" charset="0"/>
                        </a:rPr>
                        <m:t> </m:t>
                      </m:r>
                      <m:r>
                        <a:rPr lang="en-US" b="1" i="1" smtClean="0">
                          <a:latin typeface="Cambria Math" panose="02040503050406030204" pitchFamily="18" charset="0"/>
                        </a:rPr>
                        <m:t>𝑷</m:t>
                      </m:r>
                      <m:r>
                        <a:rPr lang="en-US" b="1" i="1">
                          <a:latin typeface="Cambria Math" panose="02040503050406030204" pitchFamily="18" charset="0"/>
                        </a:rPr>
                        <m:t>𝒐𝒍𝒊𝒄𝒚</m:t>
                      </m:r>
                      <m:r>
                        <a:rPr lang="en-US"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𝝅</m:t>
                      </m:r>
                      <m:r>
                        <a:rPr lang="en-US" i="1">
                          <a:latin typeface="Cambria Math" panose="02040503050406030204" pitchFamily="18" charset="0"/>
                          <a:ea typeface="Cambria Math" panose="02040503050406030204" pitchFamily="18" charset="0"/>
                        </a:rPr>
                        <m:t> ?</m:t>
                      </m:r>
                    </m:oMath>
                  </m:oMathPara>
                </a14:m>
                <a:endParaRPr lang="en-US" dirty="0"/>
              </a:p>
              <a:p>
                <a:pPr lvl="3"/>
                <a:r>
                  <a:rPr lang="en-US" dirty="0"/>
                  <a:t>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is the expected return of being at a state and taking a certain action and following a certain policy</a:t>
                </a:r>
              </a:p>
            </p:txBody>
          </p:sp>
        </mc:Choice>
        <mc:Fallback>
          <p:sp>
            <p:nvSpPr>
              <p:cNvPr id="3" name="Content Placeholder 2">
                <a:extLst>
                  <a:ext uri="{FF2B5EF4-FFF2-40B4-BE49-F238E27FC236}">
                    <a16:creationId xmlns:a16="http://schemas.microsoft.com/office/drawing/2014/main" id="{A5121BB7-F3D1-4B6A-B481-AFA207F13852}"/>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b="-1916"/>
                </a:stretch>
              </a:blipFill>
            </p:spPr>
            <p:txBody>
              <a:bodyPr/>
              <a:lstStyle/>
              <a:p>
                <a:r>
                  <a:rPr lang="en-US">
                    <a:noFill/>
                  </a:rPr>
                  <a:t> </a:t>
                </a:r>
              </a:p>
            </p:txBody>
          </p:sp>
        </mc:Fallback>
      </mc:AlternateContent>
    </p:spTree>
    <p:extLst>
      <p:ext uri="{BB962C8B-B14F-4D97-AF65-F5344CB8AC3E}">
        <p14:creationId xmlns:p14="http://schemas.microsoft.com/office/powerpoint/2010/main" val="3487857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9F61-3819-4366-BFF5-6125DC03E38D}"/>
              </a:ext>
            </a:extLst>
          </p:cNvPr>
          <p:cNvSpPr>
            <a:spLocks noGrp="1"/>
          </p:cNvSpPr>
          <p:nvPr>
            <p:ph type="title"/>
          </p:nvPr>
        </p:nvSpPr>
        <p:spPr/>
        <p:txBody>
          <a:bodyPr/>
          <a:lstStyle/>
          <a:p>
            <a:r>
              <a:rPr lang="pt-BR" dirty="0"/>
              <a:t>Bellman Optimatility Equation</a:t>
            </a:r>
            <a:endParaRPr lang="en-US" dirty="0"/>
          </a:p>
        </p:txBody>
      </p:sp>
      <p:sp>
        <p:nvSpPr>
          <p:cNvPr id="3" name="Content Placeholder 2">
            <a:extLst>
              <a:ext uri="{FF2B5EF4-FFF2-40B4-BE49-F238E27FC236}">
                <a16:creationId xmlns:a16="http://schemas.microsoft.com/office/drawing/2014/main" id="{C5783FAC-A393-4B33-9FD7-E09E5BCB3F97}"/>
              </a:ext>
            </a:extLst>
          </p:cNvPr>
          <p:cNvSpPr>
            <a:spLocks noGrp="1"/>
          </p:cNvSpPr>
          <p:nvPr>
            <p:ph idx="1"/>
          </p:nvPr>
        </p:nvSpPr>
        <p:spPr>
          <a:xfrm>
            <a:off x="478369" y="1213308"/>
            <a:ext cx="11473384" cy="3592265"/>
          </a:xfrm>
        </p:spPr>
        <p:txBody>
          <a:bodyPr/>
          <a:lstStyle/>
          <a:p>
            <a:r>
              <a:rPr lang="en-US" b="1" dirty="0"/>
              <a:t>How to find the best path in the MDP?</a:t>
            </a:r>
          </a:p>
          <a:p>
            <a:r>
              <a:rPr lang="en-US" dirty="0"/>
              <a:t>Bellman equation estimates V(s) by looking ahead of possible future trajectories in the state-space</a:t>
            </a:r>
          </a:p>
          <a:p>
            <a:endParaRPr lang="en-US" dirty="0"/>
          </a:p>
          <a:p>
            <a:r>
              <a:rPr lang="en-US" b="1" u="sng" dirty="0"/>
              <a:t>Intuition</a:t>
            </a:r>
          </a:p>
          <a:p>
            <a:r>
              <a:rPr lang="en-US" dirty="0"/>
              <a:t> If we behave optimally for the first step and then also behave optimally for the next step, we will find the optimal solution for the MDP. However, note that to behave optimally I need to average over all possible paths that are opened by my first step.</a:t>
            </a:r>
          </a:p>
          <a:p>
            <a:endParaRPr lang="en-US" dirty="0"/>
          </a:p>
        </p:txBody>
      </p:sp>
    </p:spTree>
    <p:extLst>
      <p:ext uri="{BB962C8B-B14F-4D97-AF65-F5344CB8AC3E}">
        <p14:creationId xmlns:p14="http://schemas.microsoft.com/office/powerpoint/2010/main" val="853149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2B78-96E8-4C4D-A867-F5988A72AA26}"/>
              </a:ext>
            </a:extLst>
          </p:cNvPr>
          <p:cNvSpPr>
            <a:spLocks noGrp="1"/>
          </p:cNvSpPr>
          <p:nvPr>
            <p:ph type="title"/>
          </p:nvPr>
        </p:nvSpPr>
        <p:spPr/>
        <p:txBody>
          <a:bodyPr/>
          <a:lstStyle/>
          <a:p>
            <a:r>
              <a:rPr lang="en-US" dirty="0"/>
              <a:t>Textbooks (free access)</a:t>
            </a:r>
          </a:p>
        </p:txBody>
      </p:sp>
      <p:sp>
        <p:nvSpPr>
          <p:cNvPr id="3" name="Content Placeholder 2">
            <a:extLst>
              <a:ext uri="{FF2B5EF4-FFF2-40B4-BE49-F238E27FC236}">
                <a16:creationId xmlns:a16="http://schemas.microsoft.com/office/drawing/2014/main" id="{FCDC9308-C462-436F-9B6B-7264F325A2AE}"/>
              </a:ext>
            </a:extLst>
          </p:cNvPr>
          <p:cNvSpPr>
            <a:spLocks noGrp="1"/>
          </p:cNvSpPr>
          <p:nvPr>
            <p:ph idx="1"/>
          </p:nvPr>
        </p:nvSpPr>
        <p:spPr>
          <a:xfrm>
            <a:off x="1065137" y="1062864"/>
            <a:ext cx="8726129" cy="5551920"/>
          </a:xfrm>
        </p:spPr>
        <p:txBody>
          <a:bodyPr>
            <a:normAutofit/>
          </a:bodyPr>
          <a:lstStyle/>
          <a:p>
            <a:pPr marL="457200" lvl="1" indent="0">
              <a:buNone/>
            </a:pPr>
            <a:r>
              <a:rPr lang="en-US" dirty="0"/>
              <a:t>Sutton, R. S., &amp; </a:t>
            </a:r>
            <a:r>
              <a:rPr lang="en-US" dirty="0" err="1"/>
              <a:t>Barto</a:t>
            </a:r>
            <a:r>
              <a:rPr lang="en-US" dirty="0"/>
              <a:t>, A. G. (2015). </a:t>
            </a:r>
            <a:r>
              <a:rPr lang="en-US" b="1" dirty="0"/>
              <a:t>Reinforcement learning: An introduction</a:t>
            </a:r>
            <a:r>
              <a:rPr lang="en-US" dirty="0"/>
              <a:t>. MIT press. </a:t>
            </a:r>
            <a:r>
              <a:rPr lang="en-US" dirty="0">
                <a:hlinkClick r:id="rId3"/>
              </a:rPr>
              <a:t>http://richsutton.com</a:t>
            </a:r>
            <a:r>
              <a:rPr lang="en-US" dirty="0"/>
              <a:t> </a:t>
            </a:r>
          </a:p>
          <a:p>
            <a:pPr marL="457200" lvl="1" indent="0">
              <a:buNone/>
            </a:pPr>
            <a:endParaRPr lang="en-US" dirty="0"/>
          </a:p>
          <a:p>
            <a:pPr marL="457200" lvl="1" indent="0">
              <a:buNone/>
            </a:pPr>
            <a:r>
              <a:rPr lang="en-US" dirty="0" err="1"/>
              <a:t>Aleksandrs</a:t>
            </a:r>
            <a:r>
              <a:rPr lang="en-US" dirty="0"/>
              <a:t> </a:t>
            </a:r>
            <a:r>
              <a:rPr lang="en-US" dirty="0" err="1"/>
              <a:t>Slivkins</a:t>
            </a:r>
            <a:r>
              <a:rPr lang="en-US" dirty="0"/>
              <a:t> (2019). </a:t>
            </a:r>
            <a:r>
              <a:rPr lang="en-US" b="1" dirty="0"/>
              <a:t>Introduction to Multi-Armed Bandits</a:t>
            </a:r>
            <a:r>
              <a:rPr lang="en-US" dirty="0"/>
              <a:t>, Foundations and Trends® in Machine Learning: Vol. 12: No. 1-2, pp 1-286. </a:t>
            </a:r>
            <a:r>
              <a:rPr lang="en-US" dirty="0">
                <a:hlinkClick r:id="rId4"/>
              </a:rPr>
              <a:t>https://arxiv.org/abs/1904.07272</a:t>
            </a:r>
            <a:r>
              <a:rPr lang="en-US" dirty="0"/>
              <a:t>  </a:t>
            </a:r>
          </a:p>
          <a:p>
            <a:pPr marL="457200" lvl="1" indent="0">
              <a:buNone/>
            </a:pPr>
            <a:endParaRPr lang="en-US" dirty="0"/>
          </a:p>
          <a:p>
            <a:pPr marL="457200" lvl="1" indent="0">
              <a:buNone/>
            </a:pPr>
            <a:r>
              <a:rPr lang="en-US" dirty="0"/>
              <a:t>Daniel J. Russo, Benjamin Van Roy, Abbas </a:t>
            </a:r>
            <a:r>
              <a:rPr lang="en-US" dirty="0" err="1"/>
              <a:t>Kazerouni</a:t>
            </a:r>
            <a:r>
              <a:rPr lang="en-US" dirty="0"/>
              <a:t>, Ian </a:t>
            </a:r>
            <a:r>
              <a:rPr lang="en-US" dirty="0" err="1"/>
              <a:t>Osband</a:t>
            </a:r>
            <a:r>
              <a:rPr lang="en-US" dirty="0"/>
              <a:t> and Zheng Wen (2017</a:t>
            </a:r>
            <a:r>
              <a:rPr lang="en-US" b="1" dirty="0"/>
              <a:t>). A Tutorial on Thompson Sampling </a:t>
            </a:r>
            <a:r>
              <a:rPr lang="en-US" dirty="0">
                <a:hlinkClick r:id="rId5"/>
              </a:rPr>
              <a:t>https://web.stanford.edu/~bvr/pubs/TS_Tutorial.pdf</a:t>
            </a:r>
            <a:r>
              <a:rPr lang="en-US" dirty="0"/>
              <a:t> </a:t>
            </a:r>
          </a:p>
          <a:p>
            <a:pPr marL="457200" lvl="1" indent="0">
              <a:buNone/>
            </a:pPr>
            <a:endParaRPr lang="en-US" dirty="0"/>
          </a:p>
          <a:p>
            <a:pPr marL="457200" lvl="1" indent="0">
              <a:buNone/>
            </a:pPr>
            <a:r>
              <a:rPr lang="en-US" dirty="0">
                <a:effectLst/>
                <a:latin typeface="Arial" panose="020B0604020202020204" pitchFamily="34" charset="0"/>
              </a:rPr>
              <a:t>Tor Lattimore and </a:t>
            </a:r>
            <a:r>
              <a:rPr lang="en-US" i="1" dirty="0"/>
              <a:t>Csaba</a:t>
            </a:r>
            <a:r>
              <a:rPr lang="en-US" dirty="0"/>
              <a:t> </a:t>
            </a:r>
            <a:r>
              <a:rPr lang="en-US" dirty="0" err="1"/>
              <a:t>Szepesvári</a:t>
            </a:r>
            <a:r>
              <a:rPr lang="en-US" dirty="0">
                <a:effectLst/>
                <a:latin typeface="Arial" panose="020B0604020202020204" pitchFamily="34" charset="0"/>
              </a:rPr>
              <a:t>, (2020). </a:t>
            </a:r>
            <a:r>
              <a:rPr lang="en-US" b="1" dirty="0">
                <a:effectLst/>
                <a:latin typeface="Arial" panose="020B0604020202020204" pitchFamily="34" charset="0"/>
              </a:rPr>
              <a:t>Bandit Algorithms,</a:t>
            </a:r>
            <a:r>
              <a:rPr lang="en-US" dirty="0">
                <a:effectLst/>
                <a:latin typeface="Arial" panose="020B0604020202020204" pitchFamily="34" charset="0"/>
              </a:rPr>
              <a:t> </a:t>
            </a:r>
            <a:r>
              <a:rPr lang="en-US" dirty="0">
                <a:hlinkClick r:id="rId6"/>
              </a:rPr>
              <a:t>https://tor-lattimore.com/downloads/book/book.pdf</a:t>
            </a:r>
            <a:r>
              <a:rPr lang="en-US" dirty="0"/>
              <a:t>  </a:t>
            </a:r>
          </a:p>
          <a:p>
            <a:pPr marL="457200" lvl="1" indent="0">
              <a:buNone/>
            </a:pPr>
            <a:endParaRPr lang="en-US" dirty="0"/>
          </a:p>
        </p:txBody>
      </p:sp>
      <p:pic>
        <p:nvPicPr>
          <p:cNvPr id="4" name="Picture 3">
            <a:extLst>
              <a:ext uri="{FF2B5EF4-FFF2-40B4-BE49-F238E27FC236}">
                <a16:creationId xmlns:a16="http://schemas.microsoft.com/office/drawing/2014/main" id="{00D7F70F-E59A-45CA-8D4D-E2A12E645DC2}"/>
              </a:ext>
            </a:extLst>
          </p:cNvPr>
          <p:cNvPicPr>
            <a:picLocks noChangeAspect="1"/>
          </p:cNvPicPr>
          <p:nvPr/>
        </p:nvPicPr>
        <p:blipFill>
          <a:blip r:embed="rId7"/>
          <a:stretch>
            <a:fillRect/>
          </a:stretch>
        </p:blipFill>
        <p:spPr>
          <a:xfrm>
            <a:off x="9791266" y="828540"/>
            <a:ext cx="1174505" cy="1499156"/>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 name="Picture 9">
            <a:extLst>
              <a:ext uri="{FF2B5EF4-FFF2-40B4-BE49-F238E27FC236}">
                <a16:creationId xmlns:a16="http://schemas.microsoft.com/office/drawing/2014/main" id="{8F7243CB-568C-4080-987A-828FA3E76A54}"/>
              </a:ext>
            </a:extLst>
          </p:cNvPr>
          <p:cNvPicPr>
            <a:picLocks noChangeAspect="1"/>
          </p:cNvPicPr>
          <p:nvPr/>
        </p:nvPicPr>
        <p:blipFill>
          <a:blip r:embed="rId8"/>
          <a:stretch>
            <a:fillRect/>
          </a:stretch>
        </p:blipFill>
        <p:spPr>
          <a:xfrm>
            <a:off x="76199" y="1805243"/>
            <a:ext cx="1302327" cy="2033581"/>
          </a:xfrm>
          <a:prstGeom prst="rect">
            <a:avLst/>
          </a:prstGeom>
        </p:spPr>
      </p:pic>
      <p:pic>
        <p:nvPicPr>
          <p:cNvPr id="8" name="Picture 7" descr="Text&#10;&#10;Description automatically generated">
            <a:extLst>
              <a:ext uri="{FF2B5EF4-FFF2-40B4-BE49-F238E27FC236}">
                <a16:creationId xmlns:a16="http://schemas.microsoft.com/office/drawing/2014/main" id="{48B66C5A-0215-408A-B8D3-670F7587EE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1266" y="3374881"/>
            <a:ext cx="1271588" cy="1905001"/>
          </a:xfrm>
          <a:prstGeom prst="rect">
            <a:avLst/>
          </a:prstGeom>
        </p:spPr>
      </p:pic>
      <p:pic>
        <p:nvPicPr>
          <p:cNvPr id="1026" name="Picture 2" descr="Bandit Algorithms: Amazon.de: Lattimore, Tor, Szepesvári, Csaba:  Fremdsprachige Bücher">
            <a:extLst>
              <a:ext uri="{FF2B5EF4-FFF2-40B4-BE49-F238E27FC236}">
                <a16:creationId xmlns:a16="http://schemas.microsoft.com/office/drawing/2014/main" id="{766508F9-7D0A-412F-AD21-D718726943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01" y="4862223"/>
            <a:ext cx="12668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50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F1AD-1EAF-434F-8127-755F4C57BC2B}"/>
              </a:ext>
            </a:extLst>
          </p:cNvPr>
          <p:cNvSpPr>
            <a:spLocks noGrp="1"/>
          </p:cNvSpPr>
          <p:nvPr>
            <p:ph type="title"/>
          </p:nvPr>
        </p:nvSpPr>
        <p:spPr/>
        <p:txBody>
          <a:bodyPr/>
          <a:lstStyle/>
          <a:p>
            <a:r>
              <a:rPr lang="en-US" dirty="0"/>
              <a:t>Bellman Optimality Equations for MDPs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2F876-4B54-45CC-BE3B-22D4FE33D9E2}"/>
                  </a:ext>
                </a:extLst>
              </p:cNvPr>
              <p:cNvSpPr/>
              <p:nvPr/>
            </p:nvSpPr>
            <p:spPr>
              <a:xfrm>
                <a:off x="272933" y="4022798"/>
                <a:ext cx="2532745" cy="53341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𝑞</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oMath>
                  </m:oMathPara>
                </a14:m>
                <a:endParaRPr lang="en-US" sz="2000" dirty="0" err="1"/>
              </a:p>
            </p:txBody>
          </p:sp>
        </mc:Choice>
        <mc:Fallback xmlns="">
          <p:sp>
            <p:nvSpPr>
              <p:cNvPr id="5" name="Rectangle 4">
                <a:extLst>
                  <a:ext uri="{FF2B5EF4-FFF2-40B4-BE49-F238E27FC236}">
                    <a16:creationId xmlns:a16="http://schemas.microsoft.com/office/drawing/2014/main" id="{2702F876-4B54-45CC-BE3B-22D4FE33D9E2}"/>
                  </a:ext>
                </a:extLst>
              </p:cNvPr>
              <p:cNvSpPr>
                <a:spLocks noRot="1" noChangeAspect="1" noMove="1" noResize="1" noEditPoints="1" noAdjustHandles="1" noChangeArrowheads="1" noChangeShapeType="1" noTextEdit="1"/>
              </p:cNvSpPr>
              <p:nvPr/>
            </p:nvSpPr>
            <p:spPr>
              <a:xfrm>
                <a:off x="272933" y="4022798"/>
                <a:ext cx="2532745" cy="533416"/>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89F17EAA-B136-4642-8502-0B0E8FE8E5AE}"/>
              </a:ext>
            </a:extLst>
          </p:cNvPr>
          <p:cNvSpPr/>
          <p:nvPr/>
        </p:nvSpPr>
        <p:spPr bwMode="gray">
          <a:xfrm>
            <a:off x="2732986" y="231477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3065CD53-D279-47EC-8F86-3F988C803C13}"/>
              </a:ext>
            </a:extLst>
          </p:cNvPr>
          <p:cNvSpPr/>
          <p:nvPr/>
        </p:nvSpPr>
        <p:spPr bwMode="gray">
          <a:xfrm>
            <a:off x="1924296"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Straight Arrow Connector 9">
            <a:extLst>
              <a:ext uri="{FF2B5EF4-FFF2-40B4-BE49-F238E27FC236}">
                <a16:creationId xmlns:a16="http://schemas.microsoft.com/office/drawing/2014/main" id="{C63D9091-F14C-407F-9E0C-9EDE3E95471C}"/>
              </a:ext>
            </a:extLst>
          </p:cNvPr>
          <p:cNvCxnSpPr>
            <a:stCxn id="6" idx="3"/>
            <a:endCxn id="7" idx="7"/>
          </p:cNvCxnSpPr>
          <p:nvPr/>
        </p:nvCxnSpPr>
        <p:spPr bwMode="gray">
          <a:xfrm flipH="1">
            <a:off x="2041369" y="2539458"/>
            <a:ext cx="729153" cy="560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E19E0EB-D7C4-4BD9-8E09-A421F3D707FC}"/>
              </a:ext>
            </a:extLst>
          </p:cNvPr>
          <p:cNvCxnSpPr>
            <a:cxnSpLocks/>
            <a:stCxn id="6" idx="5"/>
          </p:cNvCxnSpPr>
          <p:nvPr/>
        </p:nvCxnSpPr>
        <p:spPr bwMode="gray">
          <a:xfrm>
            <a:off x="2951759" y="2539458"/>
            <a:ext cx="498968" cy="56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74431A-B43B-4D81-A561-6B7A96B6BC9C}"/>
                  </a:ext>
                </a:extLst>
              </p:cNvPr>
              <p:cNvSpPr/>
              <p:nvPr/>
            </p:nvSpPr>
            <p:spPr>
              <a:xfrm>
                <a:off x="2143069" y="2522983"/>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4" name="Rectangle 13">
                <a:extLst>
                  <a:ext uri="{FF2B5EF4-FFF2-40B4-BE49-F238E27FC236}">
                    <a16:creationId xmlns:a16="http://schemas.microsoft.com/office/drawing/2014/main" id="{3A74431A-B43B-4D81-A561-6B7A96B6BC9C}"/>
                  </a:ext>
                </a:extLst>
              </p:cNvPr>
              <p:cNvSpPr>
                <a:spLocks noRot="1" noChangeAspect="1" noMove="1" noResize="1" noEditPoints="1" noAdjustHandles="1" noChangeArrowheads="1" noChangeShapeType="1" noTextEdit="1"/>
              </p:cNvSpPr>
              <p:nvPr/>
            </p:nvSpPr>
            <p:spPr>
              <a:xfrm>
                <a:off x="2143069" y="2522983"/>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208BD07-2141-48BA-AFA1-8D38929EC171}"/>
                  </a:ext>
                </a:extLst>
              </p:cNvPr>
              <p:cNvSpPr/>
              <p:nvPr/>
            </p:nvSpPr>
            <p:spPr>
              <a:xfrm>
                <a:off x="1525913" y="2090694"/>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6" name="Rectangle 15">
                <a:extLst>
                  <a:ext uri="{FF2B5EF4-FFF2-40B4-BE49-F238E27FC236}">
                    <a16:creationId xmlns:a16="http://schemas.microsoft.com/office/drawing/2014/main" id="{6208BD07-2141-48BA-AFA1-8D38929EC171}"/>
                  </a:ext>
                </a:extLst>
              </p:cNvPr>
              <p:cNvSpPr>
                <a:spLocks noRot="1" noChangeAspect="1" noMove="1" noResize="1" noEditPoints="1" noAdjustHandles="1" noChangeArrowheads="1" noChangeShapeType="1" noTextEdit="1"/>
              </p:cNvSpPr>
              <p:nvPr/>
            </p:nvSpPr>
            <p:spPr>
              <a:xfrm>
                <a:off x="1525913" y="2090694"/>
                <a:ext cx="123431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67ED977-5FB8-40AE-84F4-1094B17FBE00}"/>
                  </a:ext>
                </a:extLst>
              </p:cNvPr>
              <p:cNvSpPr/>
              <p:nvPr/>
            </p:nvSpPr>
            <p:spPr>
              <a:xfrm>
                <a:off x="4035204" y="3860763"/>
                <a:ext cx="3721083" cy="878126"/>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𝑞</m:t>
                          </m:r>
                        </m:e>
                        <m:sup>
                          <m:r>
                            <a:rPr lang="en-US" sz="200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oMath>
                  </m:oMathPara>
                </a14:m>
                <a:endParaRPr lang="en-US" sz="2000" dirty="0" err="1"/>
              </a:p>
            </p:txBody>
          </p:sp>
        </mc:Choice>
        <mc:Fallback xmlns="">
          <p:sp>
            <p:nvSpPr>
              <p:cNvPr id="18" name="Rectangle 17">
                <a:extLst>
                  <a:ext uri="{FF2B5EF4-FFF2-40B4-BE49-F238E27FC236}">
                    <a16:creationId xmlns:a16="http://schemas.microsoft.com/office/drawing/2014/main" id="{067ED977-5FB8-40AE-84F4-1094B17FBE00}"/>
                  </a:ext>
                </a:extLst>
              </p:cNvPr>
              <p:cNvSpPr>
                <a:spLocks noRot="1" noChangeAspect="1" noMove="1" noResize="1" noEditPoints="1" noAdjustHandles="1" noChangeArrowheads="1" noChangeShapeType="1" noTextEdit="1"/>
              </p:cNvSpPr>
              <p:nvPr/>
            </p:nvSpPr>
            <p:spPr>
              <a:xfrm>
                <a:off x="4035204" y="3860763"/>
                <a:ext cx="3721083" cy="878126"/>
              </a:xfrm>
              <a:prstGeom prst="rect">
                <a:avLst/>
              </a:prstGeom>
              <a:blipFill>
                <a:blip r:embed="rId5"/>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FC2683-F024-49BD-9BE8-673BF78B3E79}"/>
              </a:ext>
            </a:extLst>
          </p:cNvPr>
          <p:cNvSpPr/>
          <p:nvPr/>
        </p:nvSpPr>
        <p:spPr bwMode="gray">
          <a:xfrm>
            <a:off x="5466659"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2" name="Oval 21">
            <a:extLst>
              <a:ext uri="{FF2B5EF4-FFF2-40B4-BE49-F238E27FC236}">
                <a16:creationId xmlns:a16="http://schemas.microsoft.com/office/drawing/2014/main" id="{10BAB5F7-BC17-4D88-A34D-712D06874D04}"/>
              </a:ext>
            </a:extLst>
          </p:cNvPr>
          <p:cNvSpPr/>
          <p:nvPr/>
        </p:nvSpPr>
        <p:spPr bwMode="gray">
          <a:xfrm>
            <a:off x="6955554" y="3170220"/>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3" name="Straight Arrow Connector 22">
            <a:extLst>
              <a:ext uri="{FF2B5EF4-FFF2-40B4-BE49-F238E27FC236}">
                <a16:creationId xmlns:a16="http://schemas.microsoft.com/office/drawing/2014/main" id="{5923BA2D-D9AD-48B3-9C5B-0B79B63FEFDA}"/>
              </a:ext>
            </a:extLst>
          </p:cNvPr>
          <p:cNvCxnSpPr>
            <a:cxnSpLocks/>
            <a:stCxn id="29" idx="3"/>
            <a:endCxn id="21" idx="7"/>
          </p:cNvCxnSpPr>
          <p:nvPr/>
        </p:nvCxnSpPr>
        <p:spPr bwMode="gray">
          <a:xfrm flipH="1">
            <a:off x="5685432" y="2563309"/>
            <a:ext cx="647540"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B5CC9E4-1835-413D-9BCB-ADAFD23E1CAC}"/>
              </a:ext>
            </a:extLst>
          </p:cNvPr>
          <p:cNvCxnSpPr>
            <a:cxnSpLocks/>
            <a:stCxn id="29" idx="5"/>
            <a:endCxn id="22" idx="1"/>
          </p:cNvCxnSpPr>
          <p:nvPr/>
        </p:nvCxnSpPr>
        <p:spPr bwMode="gray">
          <a:xfrm>
            <a:off x="6429958" y="2563309"/>
            <a:ext cx="563132" cy="645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EDECA5-48AB-4DF2-9B9E-DCBD7A781978}"/>
                  </a:ext>
                </a:extLst>
              </p:cNvPr>
              <p:cNvSpPr/>
              <p:nvPr/>
            </p:nvSpPr>
            <p:spPr>
              <a:xfrm>
                <a:off x="5685432" y="2623358"/>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5" name="Rectangle 24">
                <a:extLst>
                  <a:ext uri="{FF2B5EF4-FFF2-40B4-BE49-F238E27FC236}">
                    <a16:creationId xmlns:a16="http://schemas.microsoft.com/office/drawing/2014/main" id="{C4EDECA5-48AB-4DF2-9B9E-DCBD7A781978}"/>
                  </a:ext>
                </a:extLst>
              </p:cNvPr>
              <p:cNvSpPr>
                <a:spLocks noRot="1" noChangeAspect="1" noMove="1" noResize="1" noEditPoints="1" noAdjustHandles="1" noChangeArrowheads="1" noChangeShapeType="1" noTextEdit="1"/>
              </p:cNvSpPr>
              <p:nvPr/>
            </p:nvSpPr>
            <p:spPr>
              <a:xfrm>
                <a:off x="5685432" y="2623358"/>
                <a:ext cx="42062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F9FEFD-65D3-4395-A2B6-8F006ACD7BCD}"/>
                  </a:ext>
                </a:extLst>
              </p:cNvPr>
              <p:cNvSpPr/>
              <p:nvPr/>
            </p:nvSpPr>
            <p:spPr>
              <a:xfrm>
                <a:off x="4132324" y="3117171"/>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Rectangle 25">
                <a:extLst>
                  <a:ext uri="{FF2B5EF4-FFF2-40B4-BE49-F238E27FC236}">
                    <a16:creationId xmlns:a16="http://schemas.microsoft.com/office/drawing/2014/main" id="{BFF9FEFD-65D3-4395-A2B6-8F006ACD7BCD}"/>
                  </a:ext>
                </a:extLst>
              </p:cNvPr>
              <p:cNvSpPr>
                <a:spLocks noRot="1" noChangeAspect="1" noMove="1" noResize="1" noEditPoints="1" noAdjustHandles="1" noChangeArrowheads="1" noChangeShapeType="1" noTextEdit="1"/>
              </p:cNvSpPr>
              <p:nvPr/>
            </p:nvSpPr>
            <p:spPr>
              <a:xfrm>
                <a:off x="4132324" y="3117171"/>
                <a:ext cx="134344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0C8528B-6F31-4F00-84F7-A20FB3379FBF}"/>
                  </a:ext>
                </a:extLst>
              </p:cNvPr>
              <p:cNvSpPr/>
              <p:nvPr/>
            </p:nvSpPr>
            <p:spPr>
              <a:xfrm>
                <a:off x="4804047" y="2185375"/>
                <a:ext cx="15774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𝑞</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7" name="Rectangle 26">
                <a:extLst>
                  <a:ext uri="{FF2B5EF4-FFF2-40B4-BE49-F238E27FC236}">
                    <a16:creationId xmlns:a16="http://schemas.microsoft.com/office/drawing/2014/main" id="{B0C8528B-6F31-4F00-84F7-A20FB3379FBF}"/>
                  </a:ext>
                </a:extLst>
              </p:cNvPr>
              <p:cNvSpPr>
                <a:spLocks noRot="1" noChangeAspect="1" noMove="1" noResize="1" noEditPoints="1" noAdjustHandles="1" noChangeArrowheads="1" noChangeShapeType="1" noTextEdit="1"/>
              </p:cNvSpPr>
              <p:nvPr/>
            </p:nvSpPr>
            <p:spPr>
              <a:xfrm>
                <a:off x="4804047" y="2185375"/>
                <a:ext cx="1577418" cy="369332"/>
              </a:xfrm>
              <a:prstGeom prst="rect">
                <a:avLst/>
              </a:prstGeom>
              <a:blipFill>
                <a:blip r:embed="rId8"/>
                <a:stretch>
                  <a:fillRect b="-9836"/>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644CC66-B20F-4C97-A567-C02312D05D71}"/>
              </a:ext>
            </a:extLst>
          </p:cNvPr>
          <p:cNvSpPr/>
          <p:nvPr/>
        </p:nvSpPr>
        <p:spPr bwMode="gray">
          <a:xfrm>
            <a:off x="3420811" y="3079460"/>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9" name="Oval 28">
            <a:extLst>
              <a:ext uri="{FF2B5EF4-FFF2-40B4-BE49-F238E27FC236}">
                <a16:creationId xmlns:a16="http://schemas.microsoft.com/office/drawing/2014/main" id="{C27996D0-EACD-473E-B9A5-9FB56D1CED67}"/>
              </a:ext>
            </a:extLst>
          </p:cNvPr>
          <p:cNvSpPr/>
          <p:nvPr/>
        </p:nvSpPr>
        <p:spPr bwMode="gray">
          <a:xfrm>
            <a:off x="6312885" y="2446236"/>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99076D3-46C3-434A-8F55-556BFC129369}"/>
                  </a:ext>
                </a:extLst>
              </p:cNvPr>
              <p:cNvSpPr/>
              <p:nvPr/>
            </p:nvSpPr>
            <p:spPr>
              <a:xfrm>
                <a:off x="346878" y="2994529"/>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1" name="Rectangle 30">
                <a:extLst>
                  <a:ext uri="{FF2B5EF4-FFF2-40B4-BE49-F238E27FC236}">
                    <a16:creationId xmlns:a16="http://schemas.microsoft.com/office/drawing/2014/main" id="{499076D3-46C3-434A-8F55-556BFC129369}"/>
                  </a:ext>
                </a:extLst>
              </p:cNvPr>
              <p:cNvSpPr>
                <a:spLocks noRot="1" noChangeAspect="1" noMove="1" noResize="1" noEditPoints="1" noAdjustHandles="1" noChangeArrowheads="1" noChangeShapeType="1" noTextEdit="1"/>
              </p:cNvSpPr>
              <p:nvPr/>
            </p:nvSpPr>
            <p:spPr>
              <a:xfrm>
                <a:off x="346878" y="2994529"/>
                <a:ext cx="1668727" cy="369332"/>
              </a:xfrm>
              <a:prstGeom prst="rect">
                <a:avLst/>
              </a:prstGeom>
              <a:blipFill>
                <a:blip r:embed="rId9"/>
                <a:stretch>
                  <a:fillRect b="-983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3E92D24-BB56-4FA1-8EB1-6AD52A8B29D8}"/>
              </a:ext>
            </a:extLst>
          </p:cNvPr>
          <p:cNvSpPr txBox="1"/>
          <p:nvPr/>
        </p:nvSpPr>
        <p:spPr bwMode="gray">
          <a:xfrm>
            <a:off x="239440" y="4993060"/>
            <a:ext cx="3552330" cy="738664"/>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value function of a state is the maximum that I can get after taking an action</a:t>
            </a:r>
          </a:p>
        </p:txBody>
      </p:sp>
      <p:sp>
        <p:nvSpPr>
          <p:cNvPr id="32" name="TextBox 31">
            <a:extLst>
              <a:ext uri="{FF2B5EF4-FFF2-40B4-BE49-F238E27FC236}">
                <a16:creationId xmlns:a16="http://schemas.microsoft.com/office/drawing/2014/main" id="{C3F46982-DB41-438A-805A-3F96D07D5C85}"/>
              </a:ext>
            </a:extLst>
          </p:cNvPr>
          <p:cNvSpPr txBox="1"/>
          <p:nvPr/>
        </p:nvSpPr>
        <p:spPr bwMode="gray">
          <a:xfrm>
            <a:off x="4119580" y="4984887"/>
            <a:ext cx="3552330" cy="984885"/>
          </a:xfrm>
          <a:prstGeom prst="rect">
            <a:avLst/>
          </a:prstGeom>
          <a:noFill/>
        </p:spPr>
        <p:txBody>
          <a:bodyPr wrap="square" lIns="0" tIns="0" rIns="0" bIns="0" rtlCol="0">
            <a:spAutoFit/>
          </a:bodyPr>
          <a:lstStyle/>
          <a:p>
            <a:pPr>
              <a:spcBef>
                <a:spcPts val="300"/>
              </a:spcBef>
              <a:spcAft>
                <a:spcPts val="300"/>
              </a:spcAft>
              <a:buClr>
                <a:schemeClr val="accent1"/>
              </a:buClr>
              <a:buSzPct val="90000"/>
            </a:pPr>
            <a:r>
              <a:rPr lang="en-US" sz="1600" dirty="0"/>
              <a:t>The optimal value is the expected return of the multiple states that we can end up after taking action </a:t>
            </a:r>
            <a:r>
              <a:rPr lang="en-US" sz="1600" b="1" dirty="0"/>
              <a:t>a</a:t>
            </a:r>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15D00ED9-2951-42E1-B59A-7944FAE1A332}"/>
                  </a:ext>
                </a:extLst>
              </p:cNvPr>
              <p:cNvSpPr/>
              <p:nvPr/>
            </p:nvSpPr>
            <p:spPr>
              <a:xfrm>
                <a:off x="7756287" y="4610070"/>
                <a:ext cx="4337662"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limLow>
                            <m:limLowPr>
                              <m:ctrlPr>
                                <a:rPr lang="en-US" sz="2000" b="0" i="1" smtClean="0">
                                  <a:latin typeface="Cambria Math" panose="02040503050406030204" pitchFamily="18" charset="0"/>
                                  <a:ea typeface="Cambria Math" panose="02040503050406030204" pitchFamily="18" charset="0"/>
                                </a:rPr>
                              </m:ctrlPr>
                            </m:limLowPr>
                            <m:e>
                              <m:r>
                                <m:rPr>
                                  <m:sty m:val="p"/>
                                </m:rPr>
                                <a:rPr lang="en-US" sz="2000" b="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𝑣</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e>
                              </m:d>
                            </m:e>
                          </m:d>
                        </m:e>
                      </m:func>
                      <m:r>
                        <a:rPr lang="en-US" sz="2000" b="0" i="1" smtClean="0">
                          <a:latin typeface="Cambria Math" panose="02040503050406030204" pitchFamily="18" charset="0"/>
                          <a:ea typeface="Cambria Math" panose="02040503050406030204" pitchFamily="18" charset="0"/>
                        </a:rPr>
                        <m:t> </m:t>
                      </m:r>
                    </m:oMath>
                  </m:oMathPara>
                </a14:m>
                <a:endParaRPr lang="en-US" sz="2000" dirty="0" err="1"/>
              </a:p>
            </p:txBody>
          </p:sp>
        </mc:Choice>
        <mc:Fallback xmlns="">
          <p:sp>
            <p:nvSpPr>
              <p:cNvPr id="53" name="Rectangle 52">
                <a:extLst>
                  <a:ext uri="{FF2B5EF4-FFF2-40B4-BE49-F238E27FC236}">
                    <a16:creationId xmlns:a16="http://schemas.microsoft.com/office/drawing/2014/main" id="{15D00ED9-2951-42E1-B59A-7944FAE1A332}"/>
                  </a:ext>
                </a:extLst>
              </p:cNvPr>
              <p:cNvSpPr>
                <a:spLocks noRot="1" noChangeAspect="1" noMove="1" noResize="1" noEditPoints="1" noAdjustHandles="1" noChangeArrowheads="1" noChangeShapeType="1" noTextEdit="1"/>
              </p:cNvSpPr>
              <p:nvPr/>
            </p:nvSpPr>
            <p:spPr>
              <a:xfrm>
                <a:off x="7756287" y="4610070"/>
                <a:ext cx="4337662" cy="1121654"/>
              </a:xfrm>
              <a:prstGeom prst="rect">
                <a:avLst/>
              </a:prstGeom>
              <a:blipFill>
                <a:blip r:embed="rId13"/>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793D2DC-5AD3-471A-B443-578A58E3CC65}"/>
              </a:ext>
            </a:extLst>
          </p:cNvPr>
          <p:cNvGrpSpPr/>
          <p:nvPr/>
        </p:nvGrpSpPr>
        <p:grpSpPr>
          <a:xfrm>
            <a:off x="7881416" y="1554936"/>
            <a:ext cx="3915866" cy="1954974"/>
            <a:chOff x="7881416" y="1554936"/>
            <a:chExt cx="3915866" cy="1954974"/>
          </a:xfrm>
        </p:grpSpPr>
        <p:sp>
          <p:nvSpPr>
            <p:cNvPr id="33" name="Oval 32">
              <a:extLst>
                <a:ext uri="{FF2B5EF4-FFF2-40B4-BE49-F238E27FC236}">
                  <a16:creationId xmlns:a16="http://schemas.microsoft.com/office/drawing/2014/main" id="{64CA3C1A-E5B6-4D71-BF62-90941D07A67C}"/>
                </a:ext>
              </a:extLst>
            </p:cNvPr>
            <p:cNvSpPr/>
            <p:nvPr/>
          </p:nvSpPr>
          <p:spPr bwMode="gray">
            <a:xfrm>
              <a:off x="10502304" y="177901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4" name="Oval 33">
              <a:extLst>
                <a:ext uri="{FF2B5EF4-FFF2-40B4-BE49-F238E27FC236}">
                  <a16:creationId xmlns:a16="http://schemas.microsoft.com/office/drawing/2014/main" id="{50F2A8D5-02A3-4EC8-9C11-8E2D38E52D4E}"/>
                </a:ext>
              </a:extLst>
            </p:cNvPr>
            <p:cNvSpPr/>
            <p:nvPr/>
          </p:nvSpPr>
          <p:spPr bwMode="gray">
            <a:xfrm>
              <a:off x="9833886" y="2612282"/>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35" name="Straight Arrow Connector 34">
              <a:extLst>
                <a:ext uri="{FF2B5EF4-FFF2-40B4-BE49-F238E27FC236}">
                  <a16:creationId xmlns:a16="http://schemas.microsoft.com/office/drawing/2014/main" id="{E7AF0B6D-B2B5-40D8-BCDF-33CDA8B8B440}"/>
                </a:ext>
              </a:extLst>
            </p:cNvPr>
            <p:cNvCxnSpPr>
              <a:stCxn id="33" idx="3"/>
              <a:endCxn id="34" idx="7"/>
            </p:cNvCxnSpPr>
            <p:nvPr/>
          </p:nvCxnSpPr>
          <p:spPr bwMode="gray">
            <a:xfrm flipH="1">
              <a:off x="9950959" y="2003700"/>
              <a:ext cx="588881" cy="628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87059B9-56FC-4856-9878-122815028D02}"/>
                </a:ext>
              </a:extLst>
            </p:cNvPr>
            <p:cNvCxnSpPr>
              <a:cxnSpLocks/>
              <a:stCxn id="33" idx="5"/>
              <a:endCxn id="39" idx="0"/>
            </p:cNvCxnSpPr>
            <p:nvPr/>
          </p:nvCxnSpPr>
          <p:spPr bwMode="gray">
            <a:xfrm>
              <a:off x="10721077" y="2003700"/>
              <a:ext cx="402549" cy="598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1AA61982-BECB-415B-9883-11658BCE2F5B}"/>
                    </a:ext>
                  </a:extLst>
                </p:cNvPr>
                <p:cNvSpPr/>
                <p:nvPr/>
              </p:nvSpPr>
              <p:spPr>
                <a:xfrm>
                  <a:off x="9912387" y="1987225"/>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37" name="Rectangle 36">
                  <a:extLst>
                    <a:ext uri="{FF2B5EF4-FFF2-40B4-BE49-F238E27FC236}">
                      <a16:creationId xmlns:a16="http://schemas.microsoft.com/office/drawing/2014/main" id="{1AA61982-BECB-415B-9883-11658BCE2F5B}"/>
                    </a:ext>
                  </a:extLst>
                </p:cNvPr>
                <p:cNvSpPr>
                  <a:spLocks noRot="1" noChangeAspect="1" noMove="1" noResize="1" noEditPoints="1" noAdjustHandles="1" noChangeArrowheads="1" noChangeShapeType="1" noTextEdit="1"/>
                </p:cNvSpPr>
                <p:nvPr/>
              </p:nvSpPr>
              <p:spPr>
                <a:xfrm>
                  <a:off x="9912387" y="1987225"/>
                  <a:ext cx="42062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4EC14D3-AFF4-4CFE-9F3E-D3C47584D710}"/>
                    </a:ext>
                  </a:extLst>
                </p:cNvPr>
                <p:cNvSpPr/>
                <p:nvPr/>
              </p:nvSpPr>
              <p:spPr>
                <a:xfrm>
                  <a:off x="9295231" y="1554936"/>
                  <a:ext cx="1234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38" name="Rectangle 37">
                  <a:extLst>
                    <a:ext uri="{FF2B5EF4-FFF2-40B4-BE49-F238E27FC236}">
                      <a16:creationId xmlns:a16="http://schemas.microsoft.com/office/drawing/2014/main" id="{64EC14D3-AFF4-4CFE-9F3E-D3C47584D710}"/>
                    </a:ext>
                  </a:extLst>
                </p:cNvPr>
                <p:cNvSpPr>
                  <a:spLocks noRot="1" noChangeAspect="1" noMove="1" noResize="1" noEditPoints="1" noAdjustHandles="1" noChangeArrowheads="1" noChangeShapeType="1" noTextEdit="1"/>
                </p:cNvSpPr>
                <p:nvPr/>
              </p:nvSpPr>
              <p:spPr>
                <a:xfrm>
                  <a:off x="9295231" y="1554936"/>
                  <a:ext cx="1234312" cy="369332"/>
                </a:xfrm>
                <a:prstGeom prst="rect">
                  <a:avLst/>
                </a:prstGeom>
                <a:blipFill>
                  <a:blip r:embed="rId15"/>
                  <a:stretch>
                    <a:fillRect/>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279D1B65-D4DF-48B9-A3A3-5B757C3A685A}"/>
                </a:ext>
              </a:extLst>
            </p:cNvPr>
            <p:cNvSpPr/>
            <p:nvPr/>
          </p:nvSpPr>
          <p:spPr bwMode="gray">
            <a:xfrm>
              <a:off x="11055046" y="260239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4C4C869-1078-468E-966D-811F062DA8C4}"/>
                    </a:ext>
                  </a:extLst>
                </p:cNvPr>
                <p:cNvSpPr/>
                <p:nvPr/>
              </p:nvSpPr>
              <p:spPr>
                <a:xfrm>
                  <a:off x="8116196" y="2458771"/>
                  <a:ext cx="16687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m:t>
                            </m:r>
                          </m:sup>
                        </m:sSup>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𝑠</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40" name="Rectangle 39">
                  <a:extLst>
                    <a:ext uri="{FF2B5EF4-FFF2-40B4-BE49-F238E27FC236}">
                      <a16:creationId xmlns:a16="http://schemas.microsoft.com/office/drawing/2014/main" id="{34C4C869-1078-468E-966D-811F062DA8C4}"/>
                    </a:ext>
                  </a:extLst>
                </p:cNvPr>
                <p:cNvSpPr>
                  <a:spLocks noRot="1" noChangeAspect="1" noMove="1" noResize="1" noEditPoints="1" noAdjustHandles="1" noChangeArrowheads="1" noChangeShapeType="1" noTextEdit="1"/>
                </p:cNvSpPr>
                <p:nvPr/>
              </p:nvSpPr>
              <p:spPr>
                <a:xfrm>
                  <a:off x="8116196" y="2458771"/>
                  <a:ext cx="1668727" cy="369332"/>
                </a:xfrm>
                <a:prstGeom prst="rect">
                  <a:avLst/>
                </a:prstGeom>
                <a:blipFill>
                  <a:blip r:embed="rId16"/>
                  <a:stretch>
                    <a:fillRect b="-9836"/>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B101FF1F-1F74-4F9D-960C-BC487EA69449}"/>
                </a:ext>
              </a:extLst>
            </p:cNvPr>
            <p:cNvSpPr/>
            <p:nvPr/>
          </p:nvSpPr>
          <p:spPr bwMode="gray">
            <a:xfrm>
              <a:off x="9167076"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2" name="Straight Arrow Connector 41">
              <a:extLst>
                <a:ext uri="{FF2B5EF4-FFF2-40B4-BE49-F238E27FC236}">
                  <a16:creationId xmlns:a16="http://schemas.microsoft.com/office/drawing/2014/main" id="{23F13A4A-E438-49BA-8988-2CDDE6FA9402}"/>
                </a:ext>
              </a:extLst>
            </p:cNvPr>
            <p:cNvCxnSpPr>
              <a:cxnSpLocks/>
              <a:stCxn id="34" idx="3"/>
              <a:endCxn id="41" idx="7"/>
            </p:cNvCxnSpPr>
            <p:nvPr/>
          </p:nvCxnSpPr>
          <p:spPr bwMode="gray">
            <a:xfrm flipH="1">
              <a:off x="9385849" y="2729355"/>
              <a:ext cx="468124" cy="487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68DCA75B-430D-4E85-801A-6D4D7F1016F2}"/>
                </a:ext>
              </a:extLst>
            </p:cNvPr>
            <p:cNvSpPr/>
            <p:nvPr/>
          </p:nvSpPr>
          <p:spPr bwMode="gray">
            <a:xfrm>
              <a:off x="11540973"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9" name="Straight Arrow Connector 48">
              <a:extLst>
                <a:ext uri="{FF2B5EF4-FFF2-40B4-BE49-F238E27FC236}">
                  <a16:creationId xmlns:a16="http://schemas.microsoft.com/office/drawing/2014/main" id="{86DEBA24-63D1-45EF-9532-625009E9F2EA}"/>
                </a:ext>
              </a:extLst>
            </p:cNvPr>
            <p:cNvCxnSpPr>
              <a:cxnSpLocks/>
              <a:stCxn id="39" idx="5"/>
              <a:endCxn id="48" idx="1"/>
            </p:cNvCxnSpPr>
            <p:nvPr/>
          </p:nvCxnSpPr>
          <p:spPr bwMode="gray">
            <a:xfrm>
              <a:off x="11172119" y="2719470"/>
              <a:ext cx="406390" cy="497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E906957A-8FEC-426E-A6C4-989FA7E4D552}"/>
                    </a:ext>
                  </a:extLst>
                </p:cNvPr>
                <p:cNvSpPr/>
                <p:nvPr/>
              </p:nvSpPr>
              <p:spPr>
                <a:xfrm>
                  <a:off x="7881416" y="3140578"/>
                  <a:ext cx="13434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5" name="Rectangle 54">
                  <a:extLst>
                    <a:ext uri="{FF2B5EF4-FFF2-40B4-BE49-F238E27FC236}">
                      <a16:creationId xmlns:a16="http://schemas.microsoft.com/office/drawing/2014/main" id="{E906957A-8FEC-426E-A6C4-989FA7E4D552}"/>
                    </a:ext>
                  </a:extLst>
                </p:cNvPr>
                <p:cNvSpPr>
                  <a:spLocks noRot="1" noChangeAspect="1" noMove="1" noResize="1" noEditPoints="1" noAdjustHandles="1" noChangeArrowheads="1" noChangeShapeType="1" noTextEdit="1"/>
                </p:cNvSpPr>
                <p:nvPr/>
              </p:nvSpPr>
              <p:spPr>
                <a:xfrm>
                  <a:off x="7881416" y="3140578"/>
                  <a:ext cx="1343445" cy="369332"/>
                </a:xfrm>
                <a:prstGeom prst="rect">
                  <a:avLst/>
                </a:prstGeom>
                <a:blipFill>
                  <a:blip r:embed="rId17"/>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5F480956-D7CE-4BD9-8386-00D05B7495F5}"/>
                </a:ext>
              </a:extLst>
            </p:cNvPr>
            <p:cNvSpPr/>
            <p:nvPr/>
          </p:nvSpPr>
          <p:spPr bwMode="gray">
            <a:xfrm>
              <a:off x="10122701"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4" name="Oval 43">
              <a:extLst>
                <a:ext uri="{FF2B5EF4-FFF2-40B4-BE49-F238E27FC236}">
                  <a16:creationId xmlns:a16="http://schemas.microsoft.com/office/drawing/2014/main" id="{B0AD95B4-382F-4420-B031-0B64D7B09B72}"/>
                </a:ext>
              </a:extLst>
            </p:cNvPr>
            <p:cNvSpPr/>
            <p:nvPr/>
          </p:nvSpPr>
          <p:spPr bwMode="gray">
            <a:xfrm>
              <a:off x="10729119" y="3178392"/>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45" name="Straight Arrow Connector 44">
              <a:extLst>
                <a:ext uri="{FF2B5EF4-FFF2-40B4-BE49-F238E27FC236}">
                  <a16:creationId xmlns:a16="http://schemas.microsoft.com/office/drawing/2014/main" id="{DE5526C0-7848-4A82-9B2E-3DD134D692BD}"/>
                </a:ext>
              </a:extLst>
            </p:cNvPr>
            <p:cNvCxnSpPr>
              <a:cxnSpLocks/>
              <a:stCxn id="39" idx="4"/>
              <a:endCxn id="44" idx="0"/>
            </p:cNvCxnSpPr>
            <p:nvPr/>
          </p:nvCxnSpPr>
          <p:spPr bwMode="gray">
            <a:xfrm flipH="1">
              <a:off x="10857274" y="2739557"/>
              <a:ext cx="266352" cy="438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C3A2535-95D7-4DE9-8145-779F445E7EAB}"/>
                </a:ext>
              </a:extLst>
            </p:cNvPr>
            <p:cNvCxnSpPr>
              <a:cxnSpLocks/>
              <a:stCxn id="34" idx="5"/>
              <a:endCxn id="43" idx="0"/>
            </p:cNvCxnSpPr>
            <p:nvPr/>
          </p:nvCxnSpPr>
          <p:spPr bwMode="gray">
            <a:xfrm>
              <a:off x="9950959" y="2729355"/>
              <a:ext cx="299897" cy="449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4205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1" grpId="0" animBg="1"/>
      <p:bldP spid="22" grpId="0" animBg="1"/>
      <p:bldP spid="25" grpId="0"/>
      <p:bldP spid="26" grpId="0"/>
      <p:bldP spid="27" grpId="0"/>
      <p:bldP spid="29" grpId="0" animBg="1"/>
      <p:bldP spid="3" grpId="0"/>
      <p:bldP spid="32" grpId="0"/>
      <p:bldP spid="5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2CA3-0A74-4718-BDD2-831A2C138CBE}"/>
              </a:ext>
            </a:extLst>
          </p:cNvPr>
          <p:cNvSpPr>
            <a:spLocks noGrp="1"/>
          </p:cNvSpPr>
          <p:nvPr>
            <p:ph type="title"/>
          </p:nvPr>
        </p:nvSpPr>
        <p:spPr/>
        <p:txBody>
          <a:bodyPr/>
          <a:lstStyle/>
          <a:p>
            <a:r>
              <a:rPr lang="en-US" dirty="0"/>
              <a:t>Episodes</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234F4092-CEFD-4E3F-8A9F-0103153C0A50}"/>
                  </a:ext>
                </a:extLst>
              </p:cNvPr>
              <p:cNvSpPr/>
              <p:nvPr/>
            </p:nvSpPr>
            <p:spPr>
              <a:xfrm>
                <a:off x="7034980" y="1791930"/>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4" name="Oval 3">
                <a:extLst>
                  <a:ext uri="{FF2B5EF4-FFF2-40B4-BE49-F238E27FC236}">
                    <a16:creationId xmlns:a16="http://schemas.microsoft.com/office/drawing/2014/main" id="{234F4092-CEFD-4E3F-8A9F-0103153C0A50}"/>
                  </a:ext>
                </a:extLst>
              </p:cNvPr>
              <p:cNvSpPr>
                <a:spLocks noRot="1" noChangeAspect="1" noMove="1" noResize="1" noEditPoints="1" noAdjustHandles="1" noChangeArrowheads="1" noChangeShapeType="1" noTextEdit="1"/>
              </p:cNvSpPr>
              <p:nvPr/>
            </p:nvSpPr>
            <p:spPr>
              <a:xfrm>
                <a:off x="7034980" y="1791930"/>
                <a:ext cx="1533833" cy="73004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B9F0522-207B-471C-8AEC-48EEE315C0D4}"/>
                  </a:ext>
                </a:extLst>
              </p:cNvPr>
              <p:cNvSpPr/>
              <p:nvPr/>
            </p:nvSpPr>
            <p:spPr>
              <a:xfrm>
                <a:off x="7034978" y="3561015"/>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4B9F0522-207B-471C-8AEC-48EEE315C0D4}"/>
                  </a:ext>
                </a:extLst>
              </p:cNvPr>
              <p:cNvSpPr>
                <a:spLocks noRot="1" noChangeAspect="1" noMove="1" noResize="1" noEditPoints="1" noAdjustHandles="1" noChangeArrowheads="1" noChangeShapeType="1" noTextEdit="1"/>
              </p:cNvSpPr>
              <p:nvPr/>
            </p:nvSpPr>
            <p:spPr>
              <a:xfrm>
                <a:off x="7034978" y="3561015"/>
                <a:ext cx="1533833" cy="73004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68028936-464F-486C-8BD1-9D439D78D841}"/>
                  </a:ext>
                </a:extLst>
              </p:cNvPr>
              <p:cNvSpPr/>
              <p:nvPr/>
            </p:nvSpPr>
            <p:spPr>
              <a:xfrm>
                <a:off x="9500418" y="1791929"/>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68028936-464F-486C-8BD1-9D439D78D841}"/>
                  </a:ext>
                </a:extLst>
              </p:cNvPr>
              <p:cNvSpPr>
                <a:spLocks noRot="1" noChangeAspect="1" noMove="1" noResize="1" noEditPoints="1" noAdjustHandles="1" noChangeArrowheads="1" noChangeShapeType="1" noTextEdit="1"/>
              </p:cNvSpPr>
              <p:nvPr/>
            </p:nvSpPr>
            <p:spPr>
              <a:xfrm>
                <a:off x="9500418" y="1791929"/>
                <a:ext cx="1533833" cy="73004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C271F4FD-C941-4174-B737-913802C1D5EA}"/>
                  </a:ext>
                </a:extLst>
              </p:cNvPr>
              <p:cNvSpPr/>
              <p:nvPr/>
            </p:nvSpPr>
            <p:spPr>
              <a:xfrm>
                <a:off x="9500419" y="3561013"/>
                <a:ext cx="1533833" cy="7300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p:txBody>
          </p:sp>
        </mc:Choice>
        <mc:Fallback xmlns="">
          <p:sp>
            <p:nvSpPr>
              <p:cNvPr id="7" name="Oval 6">
                <a:extLst>
                  <a:ext uri="{FF2B5EF4-FFF2-40B4-BE49-F238E27FC236}">
                    <a16:creationId xmlns:a16="http://schemas.microsoft.com/office/drawing/2014/main" id="{C271F4FD-C941-4174-B737-913802C1D5EA}"/>
                  </a:ext>
                </a:extLst>
              </p:cNvPr>
              <p:cNvSpPr>
                <a:spLocks noRot="1" noChangeAspect="1" noMove="1" noResize="1" noEditPoints="1" noAdjustHandles="1" noChangeArrowheads="1" noChangeShapeType="1" noTextEdit="1"/>
              </p:cNvSpPr>
              <p:nvPr/>
            </p:nvSpPr>
            <p:spPr>
              <a:xfrm>
                <a:off x="9500419" y="3561013"/>
                <a:ext cx="1533833" cy="730045"/>
              </a:xfrm>
              <a:prstGeom prst="ellipse">
                <a:avLst/>
              </a:prstGeom>
              <a:blipFill>
                <a:blip r:embed="rId5"/>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CD780F54-D156-491F-B287-4BC4B3DC5C59}"/>
              </a:ext>
            </a:extLst>
          </p:cNvPr>
          <p:cNvCxnSpPr>
            <a:stCxn id="4" idx="6"/>
            <a:endCxn id="6" idx="2"/>
          </p:cNvCxnSpPr>
          <p:nvPr/>
        </p:nvCxnSpPr>
        <p:spPr>
          <a:xfrm flipV="1">
            <a:off x="8568813" y="2156952"/>
            <a:ext cx="931605" cy="1"/>
          </a:xfrm>
          <a:prstGeom prst="bentConnector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98A61B7-D430-4C18-90F8-FA3F845C2D1F}"/>
              </a:ext>
            </a:extLst>
          </p:cNvPr>
          <p:cNvCxnSpPr>
            <a:cxnSpLocks/>
            <a:stCxn id="6" idx="4"/>
            <a:endCxn id="7" idx="0"/>
          </p:cNvCxnSpPr>
          <p:nvPr/>
        </p:nvCxnSpPr>
        <p:spPr>
          <a:xfrm rot="16200000" flipH="1">
            <a:off x="9747816" y="3041492"/>
            <a:ext cx="1039039" cy="1"/>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D65B9C80-F127-4DC8-831B-A5DFD97E8FF5}"/>
              </a:ext>
            </a:extLst>
          </p:cNvPr>
          <p:cNvCxnSpPr>
            <a:cxnSpLocks/>
            <a:stCxn id="4" idx="2"/>
            <a:endCxn id="4" idx="0"/>
          </p:cNvCxnSpPr>
          <p:nvPr/>
        </p:nvCxnSpPr>
        <p:spPr>
          <a:xfrm rot="10800000" flipH="1">
            <a:off x="7034979" y="1791931"/>
            <a:ext cx="766917"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BC27AD1-EFA2-4DD5-9686-DC236089FB66}"/>
              </a:ext>
            </a:extLst>
          </p:cNvPr>
          <p:cNvCxnSpPr>
            <a:cxnSpLocks/>
            <a:stCxn id="6" idx="6"/>
            <a:endCxn id="6" idx="0"/>
          </p:cNvCxnSpPr>
          <p:nvPr/>
        </p:nvCxnSpPr>
        <p:spPr>
          <a:xfrm flipH="1" flipV="1">
            <a:off x="10267335" y="1791929"/>
            <a:ext cx="766916" cy="365023"/>
          </a:xfrm>
          <a:prstGeom prst="bentConnector4">
            <a:avLst>
              <a:gd name="adj1" fmla="val -29808"/>
              <a:gd name="adj2" fmla="val 162626"/>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0BDC44-D83C-40B0-A79D-A2C8B50466B3}"/>
              </a:ext>
            </a:extLst>
          </p:cNvPr>
          <p:cNvCxnSpPr>
            <a:cxnSpLocks/>
            <a:stCxn id="5" idx="7"/>
            <a:endCxn id="25" idx="3"/>
          </p:cNvCxnSpPr>
          <p:nvPr/>
        </p:nvCxnSpPr>
        <p:spPr>
          <a:xfrm flipV="1">
            <a:off x="8344186" y="3044319"/>
            <a:ext cx="685497" cy="62360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9E600E-D12C-444A-BD3A-B8E43AE2C24F}"/>
              </a:ext>
            </a:extLst>
          </p:cNvPr>
          <p:cNvCxnSpPr>
            <a:cxnSpLocks/>
            <a:stCxn id="5" idx="0"/>
            <a:endCxn id="4" idx="4"/>
          </p:cNvCxnSpPr>
          <p:nvPr/>
        </p:nvCxnSpPr>
        <p:spPr>
          <a:xfrm flipV="1">
            <a:off x="7801895" y="2521975"/>
            <a:ext cx="2" cy="10390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D8607A-01DD-4F55-B6E1-7C8EB5EC3967}"/>
                  </a:ext>
                </a:extLst>
              </p:cNvPr>
              <p:cNvSpPr txBox="1"/>
              <p:nvPr/>
            </p:nvSpPr>
            <p:spPr>
              <a:xfrm>
                <a:off x="8814618" y="1714176"/>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1.3</m:t>
                          </m:r>
                        </m:sub>
                      </m:sSub>
                    </m:oMath>
                  </m:oMathPara>
                </a14:m>
                <a:endParaRPr lang="en-US" dirty="0"/>
              </a:p>
            </p:txBody>
          </p:sp>
        </mc:Choice>
        <mc:Fallback xmlns="">
          <p:sp>
            <p:nvSpPr>
              <p:cNvPr id="15" name="TextBox 14">
                <a:extLst>
                  <a:ext uri="{FF2B5EF4-FFF2-40B4-BE49-F238E27FC236}">
                    <a16:creationId xmlns:a16="http://schemas.microsoft.com/office/drawing/2014/main" id="{4CD8607A-01DD-4F55-B6E1-7C8EB5EC3967}"/>
                  </a:ext>
                </a:extLst>
              </p:cNvPr>
              <p:cNvSpPr txBox="1">
                <a:spLocks noRot="1" noChangeAspect="1" noMove="1" noResize="1" noEditPoints="1" noAdjustHandles="1" noChangeArrowheads="1" noChangeShapeType="1" noTextEdit="1"/>
              </p:cNvSpPr>
              <p:nvPr/>
            </p:nvSpPr>
            <p:spPr>
              <a:xfrm>
                <a:off x="8814618" y="1714176"/>
                <a:ext cx="60468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B0A156-8CB0-47A2-A8DE-EBE1B4E41B49}"/>
                  </a:ext>
                </a:extLst>
              </p:cNvPr>
              <p:cNvSpPr txBox="1"/>
              <p:nvPr/>
            </p:nvSpPr>
            <p:spPr>
              <a:xfrm>
                <a:off x="972504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4</m:t>
                          </m:r>
                        </m:sub>
                      </m:sSub>
                    </m:oMath>
                  </m:oMathPara>
                </a14:m>
                <a:endParaRPr lang="en-US" dirty="0"/>
              </a:p>
            </p:txBody>
          </p:sp>
        </mc:Choice>
        <mc:Fallback xmlns="">
          <p:sp>
            <p:nvSpPr>
              <p:cNvPr id="16" name="TextBox 15">
                <a:extLst>
                  <a:ext uri="{FF2B5EF4-FFF2-40B4-BE49-F238E27FC236}">
                    <a16:creationId xmlns:a16="http://schemas.microsoft.com/office/drawing/2014/main" id="{D8B0A156-8CB0-47A2-A8DE-EBE1B4E41B49}"/>
                  </a:ext>
                </a:extLst>
              </p:cNvPr>
              <p:cNvSpPr txBox="1">
                <a:spLocks noRot="1" noChangeAspect="1" noMove="1" noResize="1" noEditPoints="1" noAdjustHandles="1" noChangeArrowheads="1" noChangeShapeType="1" noTextEdit="1"/>
              </p:cNvSpPr>
              <p:nvPr/>
            </p:nvSpPr>
            <p:spPr>
              <a:xfrm>
                <a:off x="9725043" y="2756315"/>
                <a:ext cx="60468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37D990-7BB9-4D42-BD9E-56BD6914A7EA}"/>
                  </a:ext>
                </a:extLst>
              </p:cNvPr>
              <p:cNvSpPr txBox="1"/>
              <p:nvPr/>
            </p:nvSpPr>
            <p:spPr>
              <a:xfrm>
                <a:off x="8541628" y="3294789"/>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.3</m:t>
                          </m:r>
                        </m:sub>
                      </m:sSub>
                    </m:oMath>
                  </m:oMathPara>
                </a14:m>
                <a:endParaRPr lang="en-US" dirty="0"/>
              </a:p>
            </p:txBody>
          </p:sp>
        </mc:Choice>
        <mc:Fallback xmlns="">
          <p:sp>
            <p:nvSpPr>
              <p:cNvPr id="17" name="TextBox 16">
                <a:extLst>
                  <a:ext uri="{FF2B5EF4-FFF2-40B4-BE49-F238E27FC236}">
                    <a16:creationId xmlns:a16="http://schemas.microsoft.com/office/drawing/2014/main" id="{2F37D990-7BB9-4D42-BD9E-56BD6914A7EA}"/>
                  </a:ext>
                </a:extLst>
              </p:cNvPr>
              <p:cNvSpPr txBox="1">
                <a:spLocks noRot="1" noChangeAspect="1" noMove="1" noResize="1" noEditPoints="1" noAdjustHandles="1" noChangeArrowheads="1" noChangeShapeType="1" noTextEdit="1"/>
              </p:cNvSpPr>
              <p:nvPr/>
            </p:nvSpPr>
            <p:spPr>
              <a:xfrm>
                <a:off x="8541628" y="3294789"/>
                <a:ext cx="604684" cy="369332"/>
              </a:xfrm>
              <a:prstGeom prst="rect">
                <a:avLst/>
              </a:prstGeom>
              <a:blipFill>
                <a:blip r:embed="rId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2058F0-BCBC-4471-8F05-B02E526CD4DB}"/>
                  </a:ext>
                </a:extLst>
              </p:cNvPr>
              <p:cNvSpPr txBox="1"/>
              <p:nvPr/>
            </p:nvSpPr>
            <p:spPr>
              <a:xfrm>
                <a:off x="10552467" y="1242241"/>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3</m:t>
                          </m:r>
                          <m:r>
                            <a:rPr lang="en-US" i="1">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512058F0-BCBC-4471-8F05-B02E526CD4DB}"/>
                  </a:ext>
                </a:extLst>
              </p:cNvPr>
              <p:cNvSpPr txBox="1">
                <a:spLocks noRot="1" noChangeAspect="1" noMove="1" noResize="1" noEditPoints="1" noAdjustHandles="1" noChangeArrowheads="1" noChangeShapeType="1" noTextEdit="1"/>
              </p:cNvSpPr>
              <p:nvPr/>
            </p:nvSpPr>
            <p:spPr>
              <a:xfrm>
                <a:off x="10552467" y="1242241"/>
                <a:ext cx="60468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940EF6-6758-4249-B521-FC0F6802C2A1}"/>
                  </a:ext>
                </a:extLst>
              </p:cNvPr>
              <p:cNvSpPr txBox="1"/>
              <p:nvPr/>
            </p:nvSpPr>
            <p:spPr>
              <a:xfrm>
                <a:off x="7034978" y="1237932"/>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98940EF6-6758-4249-B521-FC0F6802C2A1}"/>
                  </a:ext>
                </a:extLst>
              </p:cNvPr>
              <p:cNvSpPr txBox="1">
                <a:spLocks noRot="1" noChangeAspect="1" noMove="1" noResize="1" noEditPoints="1" noAdjustHandles="1" noChangeArrowheads="1" noChangeShapeType="1" noTextEdit="1"/>
              </p:cNvSpPr>
              <p:nvPr/>
            </p:nvSpPr>
            <p:spPr>
              <a:xfrm>
                <a:off x="7034978" y="1237932"/>
                <a:ext cx="60468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3A6D8B-8B30-4CF6-ACD5-32138E7BB134}"/>
                  </a:ext>
                </a:extLst>
              </p:cNvPr>
              <p:cNvSpPr txBox="1"/>
              <p:nvPr/>
            </p:nvSpPr>
            <p:spPr>
              <a:xfrm>
                <a:off x="6695674" y="274572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B33A6D8B-8B30-4CF6-ACD5-32138E7BB134}"/>
                  </a:ext>
                </a:extLst>
              </p:cNvPr>
              <p:cNvSpPr txBox="1">
                <a:spLocks noRot="1" noChangeAspect="1" noMove="1" noResize="1" noEditPoints="1" noAdjustHandles="1" noChangeArrowheads="1" noChangeShapeType="1" noTextEdit="1"/>
              </p:cNvSpPr>
              <p:nvPr/>
            </p:nvSpPr>
            <p:spPr>
              <a:xfrm>
                <a:off x="6695674" y="2745725"/>
                <a:ext cx="60468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5DEB06-C5C1-48BF-8E1F-23A4B152BC20}"/>
                  </a:ext>
                </a:extLst>
              </p:cNvPr>
              <p:cNvSpPr txBox="1"/>
              <p:nvPr/>
            </p:nvSpPr>
            <p:spPr>
              <a:xfrm>
                <a:off x="9312007" y="3181391"/>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.4</m:t>
                      </m:r>
                    </m:oMath>
                  </m:oMathPara>
                </a14:m>
                <a:endParaRPr lang="en-US" sz="1600" dirty="0"/>
              </a:p>
            </p:txBody>
          </p:sp>
        </mc:Choice>
        <mc:Fallback xmlns="">
          <p:sp>
            <p:nvSpPr>
              <p:cNvPr id="21" name="TextBox 20">
                <a:extLst>
                  <a:ext uri="{FF2B5EF4-FFF2-40B4-BE49-F238E27FC236}">
                    <a16:creationId xmlns:a16="http://schemas.microsoft.com/office/drawing/2014/main" id="{595DEB06-C5C1-48BF-8E1F-23A4B152BC20}"/>
                  </a:ext>
                </a:extLst>
              </p:cNvPr>
              <p:cNvSpPr txBox="1">
                <a:spLocks noRot="1" noChangeAspect="1" noMove="1" noResize="1" noEditPoints="1" noAdjustHandles="1" noChangeArrowheads="1" noChangeShapeType="1" noTextEdit="1"/>
              </p:cNvSpPr>
              <p:nvPr/>
            </p:nvSpPr>
            <p:spPr>
              <a:xfrm>
                <a:off x="9312007" y="3181391"/>
                <a:ext cx="604684" cy="338554"/>
              </a:xfrm>
              <a:prstGeom prst="rect">
                <a:avLst/>
              </a:prstGeom>
              <a:blipFill>
                <a:blip r:embed="rId12"/>
                <a:stretch>
                  <a:fillRect/>
                </a:stretch>
              </a:blipFill>
            </p:spPr>
            <p:txBody>
              <a:bodyPr/>
              <a:lstStyle/>
              <a:p>
                <a:r>
                  <a:rPr lang="en-US">
                    <a:noFill/>
                  </a:rPr>
                  <a:t> </a:t>
                </a:r>
              </a:p>
            </p:txBody>
          </p:sp>
        </mc:Fallback>
      </mc:AlternateContent>
      <p:cxnSp>
        <p:nvCxnSpPr>
          <p:cNvPr id="22" name="Connector: Elbow 21">
            <a:extLst>
              <a:ext uri="{FF2B5EF4-FFF2-40B4-BE49-F238E27FC236}">
                <a16:creationId xmlns:a16="http://schemas.microsoft.com/office/drawing/2014/main" id="{6D7D6D44-E7C5-492D-98BF-7CBC76D039BA}"/>
              </a:ext>
            </a:extLst>
          </p:cNvPr>
          <p:cNvCxnSpPr>
            <a:cxnSpLocks/>
            <a:stCxn id="4" idx="3"/>
            <a:endCxn id="5" idx="1"/>
          </p:cNvCxnSpPr>
          <p:nvPr/>
        </p:nvCxnSpPr>
        <p:spPr>
          <a:xfrm rot="5400000">
            <a:off x="6633171" y="3041494"/>
            <a:ext cx="1252866" cy="2"/>
          </a:xfrm>
          <a:prstGeom prst="bentConnector3">
            <a:avLst>
              <a:gd name="adj1" fmla="val 50000"/>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905E7A-B288-4D08-9DA3-89F8B83A232A}"/>
                  </a:ext>
                </a:extLst>
              </p:cNvPr>
              <p:cNvSpPr txBox="1"/>
              <p:nvPr/>
            </p:nvSpPr>
            <p:spPr>
              <a:xfrm>
                <a:off x="7770983" y="2756315"/>
                <a:ext cx="6046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2.</m:t>
                          </m:r>
                          <m:r>
                            <a:rPr lang="en-US" i="1">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B7905E7A-B288-4D08-9DA3-89F8B83A232A}"/>
                  </a:ext>
                </a:extLst>
              </p:cNvPr>
              <p:cNvSpPr txBox="1">
                <a:spLocks noRot="1" noChangeAspect="1" noMove="1" noResize="1" noEditPoints="1" noAdjustHandles="1" noChangeArrowheads="1" noChangeShapeType="1" noTextEdit="1"/>
              </p:cNvSpPr>
              <p:nvPr/>
            </p:nvSpPr>
            <p:spPr>
              <a:xfrm>
                <a:off x="7770983" y="2756315"/>
                <a:ext cx="60468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extLst>
                  <p:ext uri="{D42A27DB-BD31-4B8C-83A1-F6EECF244321}">
                    <p14:modId xmlns:p14="http://schemas.microsoft.com/office/powerpoint/2010/main" val="4029834569"/>
                  </p:ext>
                </p:extLst>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𝟐</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𝟐</m:t>
                                        </m:r>
                                      </m:sub>
                                    </m:sSub>
                                    <m:r>
                                      <a:rPr lang="en-US" sz="1800" b="1" i="1">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𝑨</m:t>
                                        </m:r>
                                      </m:e>
                                      <m:sub>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1</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1.3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3.3</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e>
                                </m:d>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3</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3.4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2.4</m:t>
                                        </m:r>
                                      </m:sub>
                                    </m:sSub>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4</m:t>
                                        </m:r>
                                      </m:sub>
                                    </m:sSub>
                                  </m:e>
                                </m:d>
                              </m:oMath>
                            </m:oMathPara>
                          </a14:m>
                          <a:endParaRPr lang="en-US" sz="1800" dirty="0"/>
                        </a:p>
                      </a:txBody>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Choice>
        <mc:Fallback xmlns="">
          <p:graphicFrame>
            <p:nvGraphicFramePr>
              <p:cNvPr id="27" name="Table 27">
                <a:extLst>
                  <a:ext uri="{FF2B5EF4-FFF2-40B4-BE49-F238E27FC236}">
                    <a16:creationId xmlns:a16="http://schemas.microsoft.com/office/drawing/2014/main" id="{BFDDD470-2780-4BDC-BD6C-B5F47F26FDCE}"/>
                  </a:ext>
                </a:extLst>
              </p:cNvPr>
              <p:cNvGraphicFramePr>
                <a:graphicFrameLocks noGrp="1"/>
              </p:cNvGraphicFramePr>
              <p:nvPr>
                <p:extLst>
                  <p:ext uri="{D42A27DB-BD31-4B8C-83A1-F6EECF244321}">
                    <p14:modId xmlns:p14="http://schemas.microsoft.com/office/powerpoint/2010/main" val="4029834569"/>
                  </p:ext>
                </p:extLst>
              </p:nvPr>
            </p:nvGraphicFramePr>
            <p:xfrm>
              <a:off x="210127" y="1447031"/>
              <a:ext cx="6404431" cy="2966720"/>
            </p:xfrm>
            <a:graphic>
              <a:graphicData uri="http://schemas.openxmlformats.org/drawingml/2006/table">
                <a:tbl>
                  <a:tblPr firstRow="1" bandRow="1">
                    <a:tableStyleId>{5C22544A-7EE6-4342-B048-85BDC9FD1C3A}</a:tableStyleId>
                  </a:tblPr>
                  <a:tblGrid>
                    <a:gridCol w="986023">
                      <a:extLst>
                        <a:ext uri="{9D8B030D-6E8A-4147-A177-3AD203B41FA5}">
                          <a16:colId xmlns:a16="http://schemas.microsoft.com/office/drawing/2014/main" val="3007509778"/>
                        </a:ext>
                      </a:extLst>
                    </a:gridCol>
                    <a:gridCol w="3932335">
                      <a:extLst>
                        <a:ext uri="{9D8B030D-6E8A-4147-A177-3AD203B41FA5}">
                          <a16:colId xmlns:a16="http://schemas.microsoft.com/office/drawing/2014/main" val="3401101951"/>
                        </a:ext>
                      </a:extLst>
                    </a:gridCol>
                    <a:gridCol w="1486073">
                      <a:extLst>
                        <a:ext uri="{9D8B030D-6E8A-4147-A177-3AD203B41FA5}">
                          <a16:colId xmlns:a16="http://schemas.microsoft.com/office/drawing/2014/main" val="3637024792"/>
                        </a:ext>
                      </a:extLst>
                    </a:gridCol>
                  </a:tblGrid>
                  <a:tr h="370840">
                    <a:tc>
                      <a:txBody>
                        <a:bodyPr/>
                        <a:lstStyle/>
                        <a:p>
                          <a:r>
                            <a:rPr lang="en-US" sz="1400" dirty="0"/>
                            <a:t>Episode</a:t>
                          </a:r>
                        </a:p>
                      </a:txBody>
                      <a:tcPr/>
                    </a:tc>
                    <a:tc>
                      <a:txBody>
                        <a:bodyPr/>
                        <a:lstStyle/>
                        <a:p>
                          <a:r>
                            <a:rPr lang="en-US" sz="1400" dirty="0"/>
                            <a:t>Transitions</a:t>
                          </a:r>
                        </a:p>
                      </a:txBody>
                      <a:tcPr/>
                    </a:tc>
                    <a:tc>
                      <a:txBody>
                        <a:bodyPr/>
                        <a:lstStyle/>
                        <a:p>
                          <a:r>
                            <a:rPr lang="el-GR" sz="1400" dirty="0"/>
                            <a:t>Σ</a:t>
                          </a:r>
                          <a:r>
                            <a:rPr lang="en-US" sz="1400" dirty="0"/>
                            <a:t> Reward</a:t>
                          </a:r>
                        </a:p>
                      </a:txBody>
                      <a:tcPr/>
                    </a:tc>
                    <a:extLst>
                      <a:ext uri="{0D108BD9-81ED-4DB2-BD59-A6C34878D82A}">
                        <a16:rowId xmlns:a16="http://schemas.microsoft.com/office/drawing/2014/main" val="932786051"/>
                      </a:ext>
                    </a:extLst>
                  </a:tr>
                  <a:tr h="370840">
                    <a:tc>
                      <a:txBody>
                        <a:bodyPr/>
                        <a:lstStyle/>
                        <a:p>
                          <a:pPr algn="ctr"/>
                          <a:r>
                            <a:rPr lang="en-US" sz="1800" dirty="0"/>
                            <a:t>1</a:t>
                          </a:r>
                        </a:p>
                      </a:txBody>
                      <a:tcPr/>
                    </a:tc>
                    <a:tc>
                      <a:txBody>
                        <a:bodyPr/>
                        <a:lstStyle/>
                        <a:p>
                          <a:endParaRPr lang="en-US"/>
                        </a:p>
                      </a:txBody>
                      <a:tcPr>
                        <a:blipFill>
                          <a:blip r:embed="rId14"/>
                          <a:stretch>
                            <a:fillRect l="-25232" t="-101639" r="-38390" b="-622951"/>
                          </a:stretch>
                        </a:blipFill>
                      </a:tcPr>
                    </a:tc>
                    <a:tc>
                      <a:txBody>
                        <a:bodyPr/>
                        <a:lstStyle/>
                        <a:p>
                          <a:pPr algn="ctr"/>
                          <a:r>
                            <a:rPr lang="en-US" sz="1800" dirty="0"/>
                            <a:t>90</a:t>
                          </a:r>
                        </a:p>
                      </a:txBody>
                      <a:tcPr/>
                    </a:tc>
                    <a:extLst>
                      <a:ext uri="{0D108BD9-81ED-4DB2-BD59-A6C34878D82A}">
                        <a16:rowId xmlns:a16="http://schemas.microsoft.com/office/drawing/2014/main" val="815042821"/>
                      </a:ext>
                    </a:extLst>
                  </a:tr>
                  <a:tr h="370840">
                    <a:tc>
                      <a:txBody>
                        <a:bodyPr/>
                        <a:lstStyle/>
                        <a:p>
                          <a:pPr algn="ctr"/>
                          <a:r>
                            <a:rPr lang="en-US" sz="1800" dirty="0"/>
                            <a:t>2</a:t>
                          </a:r>
                        </a:p>
                      </a:txBody>
                      <a:tcPr/>
                    </a:tc>
                    <a:tc>
                      <a:txBody>
                        <a:bodyPr/>
                        <a:lstStyle/>
                        <a:p>
                          <a:endParaRPr lang="en-US"/>
                        </a:p>
                      </a:txBody>
                      <a:tcPr>
                        <a:blipFill>
                          <a:blip r:embed="rId14"/>
                          <a:stretch>
                            <a:fillRect l="-25232" t="-201639" r="-38390" b="-522951"/>
                          </a:stretch>
                        </a:blipFill>
                      </a:tcPr>
                    </a:tc>
                    <a:tc>
                      <a:txBody>
                        <a:bodyPr/>
                        <a:lstStyle/>
                        <a:p>
                          <a:pPr algn="ctr"/>
                          <a:r>
                            <a:rPr lang="en-US" sz="1800" dirty="0"/>
                            <a:t>110</a:t>
                          </a:r>
                        </a:p>
                      </a:txBody>
                      <a:tcPr/>
                    </a:tc>
                    <a:extLst>
                      <a:ext uri="{0D108BD9-81ED-4DB2-BD59-A6C34878D82A}">
                        <a16:rowId xmlns:a16="http://schemas.microsoft.com/office/drawing/2014/main" val="2943237425"/>
                      </a:ext>
                    </a:extLst>
                  </a:tr>
                  <a:tr h="370840">
                    <a:tc>
                      <a:txBody>
                        <a:bodyPr/>
                        <a:lstStyle/>
                        <a:p>
                          <a:pPr algn="ctr"/>
                          <a:r>
                            <a:rPr lang="en-US" sz="1800" dirty="0"/>
                            <a:t>3</a:t>
                          </a:r>
                        </a:p>
                      </a:txBody>
                      <a:tcPr/>
                    </a:tc>
                    <a:tc>
                      <a:txBody>
                        <a:bodyPr/>
                        <a:lstStyle/>
                        <a:p>
                          <a:endParaRPr lang="en-US"/>
                        </a:p>
                      </a:txBody>
                      <a:tcPr>
                        <a:blipFill>
                          <a:blip r:embed="rId14"/>
                          <a:stretch>
                            <a:fillRect l="-25232" t="-301639" r="-38390" b="-422951"/>
                          </a:stretch>
                        </a:blipFill>
                      </a:tcPr>
                    </a:tc>
                    <a:tc>
                      <a:txBody>
                        <a:bodyPr/>
                        <a:lstStyle/>
                        <a:p>
                          <a:pPr algn="ctr"/>
                          <a:r>
                            <a:rPr lang="en-US" sz="1800" dirty="0"/>
                            <a:t>60</a:t>
                          </a:r>
                        </a:p>
                      </a:txBody>
                      <a:tcPr/>
                    </a:tc>
                    <a:extLst>
                      <a:ext uri="{0D108BD9-81ED-4DB2-BD59-A6C34878D82A}">
                        <a16:rowId xmlns:a16="http://schemas.microsoft.com/office/drawing/2014/main" val="1683187493"/>
                      </a:ext>
                    </a:extLst>
                  </a:tr>
                  <a:tr h="370840">
                    <a:tc>
                      <a:txBody>
                        <a:bodyPr/>
                        <a:lstStyle/>
                        <a:p>
                          <a:pPr algn="ctr"/>
                          <a:r>
                            <a:rPr lang="en-US" sz="1800" dirty="0"/>
                            <a:t>4</a:t>
                          </a:r>
                        </a:p>
                      </a:txBody>
                      <a:tcPr/>
                    </a:tc>
                    <a:tc>
                      <a:txBody>
                        <a:bodyPr/>
                        <a:lstStyle/>
                        <a:p>
                          <a:endParaRPr lang="en-US"/>
                        </a:p>
                      </a:txBody>
                      <a:tcPr>
                        <a:blipFill>
                          <a:blip r:embed="rId14"/>
                          <a:stretch>
                            <a:fillRect l="-25232" t="-401639" r="-38390" b="-322951"/>
                          </a:stretch>
                        </a:blipFill>
                      </a:tcPr>
                    </a:tc>
                    <a:tc>
                      <a:txBody>
                        <a:bodyPr/>
                        <a:lstStyle/>
                        <a:p>
                          <a:pPr algn="ctr"/>
                          <a:r>
                            <a:rPr lang="en-US" sz="1800" dirty="0"/>
                            <a:t>120</a:t>
                          </a:r>
                        </a:p>
                      </a:txBody>
                      <a:tcPr/>
                    </a:tc>
                    <a:extLst>
                      <a:ext uri="{0D108BD9-81ED-4DB2-BD59-A6C34878D82A}">
                        <a16:rowId xmlns:a16="http://schemas.microsoft.com/office/drawing/2014/main" val="2284512144"/>
                      </a:ext>
                    </a:extLst>
                  </a:tr>
                  <a:tr h="370840">
                    <a:tc>
                      <a:txBody>
                        <a:bodyPr/>
                        <a:lstStyle/>
                        <a:p>
                          <a:pPr algn="ctr"/>
                          <a:r>
                            <a:rPr lang="en-US" sz="1800" dirty="0"/>
                            <a:t>5</a:t>
                          </a:r>
                        </a:p>
                      </a:txBody>
                      <a:tcPr/>
                    </a:tc>
                    <a:tc>
                      <a:txBody>
                        <a:bodyPr/>
                        <a:lstStyle/>
                        <a:p>
                          <a:endParaRPr lang="en-US"/>
                        </a:p>
                      </a:txBody>
                      <a:tcPr>
                        <a:blipFill>
                          <a:blip r:embed="rId14"/>
                          <a:stretch>
                            <a:fillRect l="-25232" t="-501639" r="-38390" b="-222951"/>
                          </a:stretch>
                        </a:blipFill>
                      </a:tcPr>
                    </a:tc>
                    <a:tc>
                      <a:txBody>
                        <a:bodyPr/>
                        <a:lstStyle/>
                        <a:p>
                          <a:pPr algn="ctr"/>
                          <a:r>
                            <a:rPr lang="en-US" sz="1800" dirty="0"/>
                            <a:t>40</a:t>
                          </a:r>
                        </a:p>
                      </a:txBody>
                      <a:tcPr/>
                    </a:tc>
                    <a:extLst>
                      <a:ext uri="{0D108BD9-81ED-4DB2-BD59-A6C34878D82A}">
                        <a16:rowId xmlns:a16="http://schemas.microsoft.com/office/drawing/2014/main" val="124952702"/>
                      </a:ext>
                    </a:extLst>
                  </a:tr>
                  <a:tr h="370840">
                    <a:tc>
                      <a:txBody>
                        <a:bodyPr/>
                        <a:lstStyle/>
                        <a:p>
                          <a:pPr algn="ctr"/>
                          <a:r>
                            <a:rPr lang="en-US" sz="1800" dirty="0"/>
                            <a:t>6</a:t>
                          </a:r>
                        </a:p>
                      </a:txBody>
                      <a:tcPr/>
                    </a:tc>
                    <a:tc>
                      <a:txBody>
                        <a:bodyPr/>
                        <a:lstStyle/>
                        <a:p>
                          <a:endParaRPr lang="en-US"/>
                        </a:p>
                      </a:txBody>
                      <a:tcPr>
                        <a:blipFill>
                          <a:blip r:embed="rId14"/>
                          <a:stretch>
                            <a:fillRect l="-25232" t="-601639" r="-38390" b="-122951"/>
                          </a:stretch>
                        </a:blipFill>
                      </a:tcPr>
                    </a:tc>
                    <a:tc>
                      <a:txBody>
                        <a:bodyPr/>
                        <a:lstStyle/>
                        <a:p>
                          <a:pPr algn="ctr"/>
                          <a:r>
                            <a:rPr lang="en-US" sz="1800" dirty="0"/>
                            <a:t>80</a:t>
                          </a:r>
                        </a:p>
                      </a:txBody>
                      <a:tcPr/>
                    </a:tc>
                    <a:extLst>
                      <a:ext uri="{0D108BD9-81ED-4DB2-BD59-A6C34878D82A}">
                        <a16:rowId xmlns:a16="http://schemas.microsoft.com/office/drawing/2014/main" val="2974358354"/>
                      </a:ext>
                    </a:extLst>
                  </a:tr>
                  <a:tr h="370840">
                    <a:tc>
                      <a:txBody>
                        <a:bodyPr/>
                        <a:lstStyle/>
                        <a:p>
                          <a:pPr algn="ctr"/>
                          <a:r>
                            <a:rPr lang="en-US" sz="1800" dirty="0"/>
                            <a:t>7</a:t>
                          </a:r>
                        </a:p>
                      </a:txBody>
                      <a:tcPr/>
                    </a:tc>
                    <a:tc>
                      <a:txBody>
                        <a:bodyPr/>
                        <a:lstStyle/>
                        <a:p>
                          <a:endParaRPr lang="en-US"/>
                        </a:p>
                      </a:txBody>
                      <a:tcPr>
                        <a:blipFill>
                          <a:blip r:embed="rId14"/>
                          <a:stretch>
                            <a:fillRect l="-25232" t="-701639" r="-38390" b="-22951"/>
                          </a:stretch>
                        </a:blipFill>
                      </a:tcPr>
                    </a:tc>
                    <a:tc>
                      <a:txBody>
                        <a:bodyPr/>
                        <a:lstStyle/>
                        <a:p>
                          <a:pPr algn="ctr"/>
                          <a:r>
                            <a:rPr lang="en-US" sz="1800" dirty="0"/>
                            <a:t>40</a:t>
                          </a:r>
                        </a:p>
                      </a:txBody>
                      <a:tcPr/>
                    </a:tc>
                    <a:extLst>
                      <a:ext uri="{0D108BD9-81ED-4DB2-BD59-A6C34878D82A}">
                        <a16:rowId xmlns:a16="http://schemas.microsoft.com/office/drawing/2014/main" val="1942041809"/>
                      </a:ext>
                    </a:extLst>
                  </a:tr>
                </a:tbl>
              </a:graphicData>
            </a:graphic>
          </p:graphicFrame>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F00E6FF-BEF9-40EC-8C06-160C19830C04}"/>
                  </a:ext>
                </a:extLst>
              </p:cNvPr>
              <p:cNvSpPr txBox="1"/>
              <p:nvPr/>
            </p:nvSpPr>
            <p:spPr>
              <a:xfrm>
                <a:off x="875079" y="4837775"/>
                <a:ext cx="9114048" cy="1477328"/>
              </a:xfrm>
              <a:prstGeom prst="rect">
                <a:avLst/>
              </a:prstGeom>
              <a:noFill/>
            </p:spPr>
            <p:txBody>
              <a:bodyPr wrap="square" rtlCol="0">
                <a:spAutoFit/>
              </a:bodyPr>
              <a:lstStyle/>
              <a:p>
                <a:r>
                  <a:rPr lang="en-US" b="1" dirty="0"/>
                  <a:t>What can we infer from these episodes?</a:t>
                </a:r>
              </a:p>
              <a:p>
                <a:pPr marL="285750" indent="-285750">
                  <a:buFont typeface="Arial" panose="020B0604020202020204" pitchFamily="34" charset="0"/>
                  <a:buChar char="•"/>
                </a:pPr>
                <a:r>
                  <a:rPr lang="en-US" dirty="0"/>
                  <a:t>We can infer the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oMath>
                </a14:m>
                <a:r>
                  <a:rPr lang="en-US" dirty="0"/>
                  <a:t>) = 60</a:t>
                </a:r>
              </a:p>
              <a:p>
                <a:pPr marL="285750" indent="-285750">
                  <a:buFont typeface="Arial" panose="020B0604020202020204" pitchFamily="34" charset="0"/>
                  <a:buChar char="•"/>
                </a:pPr>
                <a:r>
                  <a:rPr lang="en-US" dirty="0"/>
                  <a:t>We do not need to know all transitions</a:t>
                </a:r>
              </a:p>
              <a:p>
                <a:pPr marL="285750" indent="-285750">
                  <a:buFont typeface="Arial" panose="020B0604020202020204" pitchFamily="34" charset="0"/>
                  <a:buChar char="•"/>
                </a:pPr>
                <a:r>
                  <a:rPr lang="en-US" dirty="0"/>
                  <a:t>But we are not 100% sure because transitions are not deterministic</a:t>
                </a:r>
              </a:p>
              <a:p>
                <a:endParaRPr lang="en-US" dirty="0"/>
              </a:p>
            </p:txBody>
          </p:sp>
        </mc:Choice>
        <mc:Fallback xmlns="">
          <p:sp>
            <p:nvSpPr>
              <p:cNvPr id="33" name="TextBox 32">
                <a:extLst>
                  <a:ext uri="{FF2B5EF4-FFF2-40B4-BE49-F238E27FC236}">
                    <a16:creationId xmlns:a16="http://schemas.microsoft.com/office/drawing/2014/main" id="{1F00E6FF-BEF9-40EC-8C06-160C19830C04}"/>
                  </a:ext>
                </a:extLst>
              </p:cNvPr>
              <p:cNvSpPr txBox="1">
                <a:spLocks noRot="1" noChangeAspect="1" noMove="1" noResize="1" noEditPoints="1" noAdjustHandles="1" noChangeArrowheads="1" noChangeShapeType="1" noTextEdit="1"/>
              </p:cNvSpPr>
              <p:nvPr/>
            </p:nvSpPr>
            <p:spPr>
              <a:xfrm>
                <a:off x="875079" y="4837775"/>
                <a:ext cx="9114048" cy="1477328"/>
              </a:xfrm>
              <a:prstGeom prst="rect">
                <a:avLst/>
              </a:prstGeom>
              <a:blipFill>
                <a:blip r:embed="rId15"/>
                <a:stretch>
                  <a:fillRect l="-602" t="-2479"/>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B164581-AB6C-4EAB-8A7D-9426F7459E9C}"/>
              </a:ext>
            </a:extLst>
          </p:cNvPr>
          <p:cNvSpPr/>
          <p:nvPr/>
        </p:nvSpPr>
        <p:spPr>
          <a:xfrm>
            <a:off x="9007545" y="2945867"/>
            <a:ext cx="151166" cy="1153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47B8FB4-B4B6-4A67-8A57-FEC883F98C42}"/>
              </a:ext>
            </a:extLst>
          </p:cNvPr>
          <p:cNvCxnSpPr>
            <a:cxnSpLocks/>
            <a:stCxn id="25" idx="7"/>
            <a:endCxn id="6" idx="3"/>
          </p:cNvCxnSpPr>
          <p:nvPr/>
        </p:nvCxnSpPr>
        <p:spPr>
          <a:xfrm flipV="1">
            <a:off x="9136573" y="2415061"/>
            <a:ext cx="588470" cy="547698"/>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E55C30-0C74-4A60-911C-5409EBBB651D}"/>
              </a:ext>
            </a:extLst>
          </p:cNvPr>
          <p:cNvCxnSpPr>
            <a:cxnSpLocks/>
            <a:stCxn id="25" idx="5"/>
            <a:endCxn id="7" idx="1"/>
          </p:cNvCxnSpPr>
          <p:nvPr/>
        </p:nvCxnSpPr>
        <p:spPr>
          <a:xfrm>
            <a:off x="9136573" y="3044319"/>
            <a:ext cx="588471" cy="62360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4F42B78-64B5-4B90-B3FF-C2BE1E4B820C}"/>
                  </a:ext>
                </a:extLst>
              </p:cNvPr>
              <p:cNvSpPr txBox="1"/>
              <p:nvPr/>
            </p:nvSpPr>
            <p:spPr>
              <a:xfrm>
                <a:off x="8956899" y="2487262"/>
                <a:ext cx="60468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.6</m:t>
                      </m:r>
                    </m:oMath>
                  </m:oMathPara>
                </a14:m>
                <a:endParaRPr lang="en-US" sz="1600" dirty="0"/>
              </a:p>
            </p:txBody>
          </p:sp>
        </mc:Choice>
        <mc:Fallback xmlns="">
          <p:sp>
            <p:nvSpPr>
              <p:cNvPr id="42" name="TextBox 41">
                <a:extLst>
                  <a:ext uri="{FF2B5EF4-FFF2-40B4-BE49-F238E27FC236}">
                    <a16:creationId xmlns:a16="http://schemas.microsoft.com/office/drawing/2014/main" id="{24F42B78-64B5-4B90-B3FF-C2BE1E4B820C}"/>
                  </a:ext>
                </a:extLst>
              </p:cNvPr>
              <p:cNvSpPr txBox="1">
                <a:spLocks noRot="1" noChangeAspect="1" noMove="1" noResize="1" noEditPoints="1" noAdjustHandles="1" noChangeArrowheads="1" noChangeShapeType="1" noTextEdit="1"/>
              </p:cNvSpPr>
              <p:nvPr/>
            </p:nvSpPr>
            <p:spPr>
              <a:xfrm>
                <a:off x="8956899" y="2487262"/>
                <a:ext cx="604684" cy="338554"/>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9483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517897"/>
            <a:ext cx="9144000" cy="1992066"/>
          </a:xfrm>
        </p:spPr>
        <p:txBody>
          <a:bodyPr/>
          <a:lstStyle/>
          <a:p>
            <a:r>
              <a:rPr lang="en-US" dirty="0"/>
              <a:t>Model-Based Algorithms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542080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94A-B80C-46D1-BA47-AD0D52AA5B3F}"/>
              </a:ext>
            </a:extLst>
          </p:cNvPr>
          <p:cNvSpPr>
            <a:spLocks noGrp="1"/>
          </p:cNvSpPr>
          <p:nvPr>
            <p:ph type="title"/>
          </p:nvPr>
        </p:nvSpPr>
        <p:spPr/>
        <p:txBody>
          <a:bodyPr/>
          <a:lstStyle/>
          <a:p>
            <a:r>
              <a:rPr lang="en-US" dirty="0"/>
              <a:t>Prediction versus Control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3765C-AEEC-4925-9693-1F7442E62A7D}"/>
                  </a:ext>
                </a:extLst>
              </p:cNvPr>
              <p:cNvSpPr>
                <a:spLocks noGrp="1"/>
              </p:cNvSpPr>
              <p:nvPr>
                <p:ph idx="1"/>
              </p:nvPr>
            </p:nvSpPr>
            <p:spPr>
              <a:xfrm>
                <a:off x="478369" y="1199452"/>
                <a:ext cx="10716104" cy="5194419"/>
              </a:xfrm>
            </p:spPr>
            <p:txBody>
              <a:bodyPr>
                <a:normAutofit/>
              </a:bodyPr>
              <a:lstStyle/>
              <a:p>
                <a:pPr marL="0" indent="0">
                  <a:buNone/>
                </a:pPr>
                <a:r>
                  <a:rPr lang="en-US" dirty="0"/>
                  <a:t>Prediction</a:t>
                </a:r>
              </a:p>
              <a:p>
                <a:pPr marL="342900" indent="-342900">
                  <a:buFont typeface="Arial" panose="020B0604020202020204" pitchFamily="34" charset="0"/>
                  <a:buChar char="•"/>
                </a:pPr>
                <a:r>
                  <a:rPr lang="en-US" dirty="0"/>
                  <a:t>Goal: How much reward I am going to obtain from this MDP?</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 and Policy </a:t>
                </a:r>
                <a:r>
                  <a:rPr lang="el-GR" sz="2000" dirty="0"/>
                  <a:t>ϖ</a:t>
                </a:r>
                <a:endParaRPr lang="en-US" sz="2000" dirty="0"/>
              </a:p>
              <a:p>
                <a:pPr marL="342900" indent="-342900">
                  <a:buFont typeface="Arial" panose="020B0604020202020204" pitchFamily="34" charset="0"/>
                  <a:buChar char="•"/>
                </a:pPr>
                <a:r>
                  <a:rPr lang="en-US" dirty="0"/>
                  <a:t>Output: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dirty="0"/>
              </a:p>
              <a:p>
                <a:pPr marL="0" indent="0">
                  <a:buNone/>
                </a:pPr>
                <a:r>
                  <a:rPr lang="en-US" dirty="0"/>
                  <a:t>	</a:t>
                </a:r>
              </a:p>
              <a:p>
                <a:pPr marL="0" indent="0">
                  <a:buNone/>
                </a:pPr>
                <a:r>
                  <a:rPr lang="en-US" dirty="0"/>
                  <a:t>Control</a:t>
                </a:r>
              </a:p>
              <a:p>
                <a:pPr marL="342900" indent="-342900">
                  <a:buFont typeface="Arial" panose="020B0604020202020204" pitchFamily="34" charset="0"/>
                  <a:buChar char="•"/>
                </a:pPr>
                <a:r>
                  <a:rPr lang="en-US" dirty="0"/>
                  <a:t>Goal: Among all possible policies, what is the best policy for this MDP?  </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a:t>
                </a:r>
              </a:p>
              <a:p>
                <a:pPr marL="342900" indent="-342900">
                  <a:buFont typeface="Arial" panose="020B0604020202020204" pitchFamily="34" charset="0"/>
                  <a:buChar char="•"/>
                </a:pPr>
                <a:r>
                  <a:rPr lang="en-US" sz="2000" dirty="0"/>
                  <a:t>Output: an optimal Value Function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up>
                        <m:r>
                          <a:rPr lang="en-US" sz="2000"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which corresponds to an optimal policy </a:t>
                </a:r>
                <a:r>
                  <a:rPr lang="el-GR" sz="1800" dirty="0"/>
                  <a:t>ϖ</a:t>
                </a:r>
                <a:r>
                  <a:rPr lang="en-US" sz="1800" dirty="0"/>
                  <a:t>*</a:t>
                </a:r>
                <a:endParaRPr lang="en-US" dirty="0"/>
              </a:p>
            </p:txBody>
          </p:sp>
        </mc:Choice>
        <mc:Fallback xmlns="">
          <p:sp>
            <p:nvSpPr>
              <p:cNvPr id="3" name="Content Placeholder 2">
                <a:extLst>
                  <a:ext uri="{FF2B5EF4-FFF2-40B4-BE49-F238E27FC236}">
                    <a16:creationId xmlns:a16="http://schemas.microsoft.com/office/drawing/2014/main" id="{A243765C-AEEC-4925-9693-1F7442E62A7D}"/>
                  </a:ext>
                </a:extLst>
              </p:cNvPr>
              <p:cNvSpPr>
                <a:spLocks noGrp="1" noRot="1" noChangeAspect="1" noMove="1" noResize="1" noEditPoints="1" noAdjustHandles="1" noChangeArrowheads="1" noChangeShapeType="1" noTextEdit="1"/>
              </p:cNvSpPr>
              <p:nvPr>
                <p:ph idx="1"/>
              </p:nvPr>
            </p:nvSpPr>
            <p:spPr>
              <a:xfrm>
                <a:off x="478369" y="1199452"/>
                <a:ext cx="10716104" cy="5194419"/>
              </a:xfrm>
              <a:blipFill>
                <a:blip r:embed="rId2"/>
                <a:stretch>
                  <a:fillRect l="-1365" t="-1056" r="-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56E3120-F7A7-4734-AFE8-AC93579EE0DA}"/>
              </a:ext>
            </a:extLst>
          </p:cNvPr>
          <p:cNvGrpSpPr/>
          <p:nvPr/>
        </p:nvGrpSpPr>
        <p:grpSpPr>
          <a:xfrm>
            <a:off x="4322618" y="5347005"/>
            <a:ext cx="2660073" cy="1366994"/>
            <a:chOff x="4322618" y="5347005"/>
            <a:chExt cx="2660073" cy="1366994"/>
          </a:xfrm>
        </p:grpSpPr>
        <p:sp>
          <p:nvSpPr>
            <p:cNvPr id="4" name="Double Brace 3">
              <a:extLst>
                <a:ext uri="{FF2B5EF4-FFF2-40B4-BE49-F238E27FC236}">
                  <a16:creationId xmlns:a16="http://schemas.microsoft.com/office/drawing/2014/main" id="{2460C6CE-BC6C-4526-A17D-DD8A95FA22B9}"/>
                </a:ext>
              </a:extLst>
            </p:cNvPr>
            <p:cNvSpPr/>
            <p:nvPr/>
          </p:nvSpPr>
          <p:spPr bwMode="gray">
            <a:xfrm>
              <a:off x="5228169" y="5950524"/>
              <a:ext cx="1567486"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Prediction</a:t>
              </a:r>
            </a:p>
          </p:txBody>
        </p:sp>
        <p:sp>
          <p:nvSpPr>
            <p:cNvPr id="5" name="Rectangle 4">
              <a:extLst>
                <a:ext uri="{FF2B5EF4-FFF2-40B4-BE49-F238E27FC236}">
                  <a16:creationId xmlns:a16="http://schemas.microsoft.com/office/drawing/2014/main" id="{B3801790-530D-49A3-89C6-086A65105079}"/>
                </a:ext>
              </a:extLst>
            </p:cNvPr>
            <p:cNvSpPr/>
            <p:nvPr/>
          </p:nvSpPr>
          <p:spPr>
            <a:xfrm>
              <a:off x="4447309" y="5347005"/>
              <a:ext cx="2348346" cy="923330"/>
            </a:xfrm>
            <a:prstGeom prst="rect">
              <a:avLst/>
            </a:prstGeom>
          </p:spPr>
          <p:txBody>
            <a:bodyPr wrap="square">
              <a:spAutoFit/>
            </a:bodyPr>
            <a:lstStyle/>
            <a:p>
              <a:r>
                <a:rPr lang="en-US" dirty="0"/>
                <a:t>Control</a:t>
              </a:r>
            </a:p>
            <a:p>
              <a:r>
                <a:rPr lang="en-US" dirty="0"/>
                <a:t>  For-loop:</a:t>
              </a:r>
            </a:p>
            <a:p>
              <a:r>
                <a:rPr lang="en-US" dirty="0"/>
                <a:t>	</a:t>
              </a:r>
            </a:p>
          </p:txBody>
        </p:sp>
        <p:sp>
          <p:nvSpPr>
            <p:cNvPr id="6" name="Rectangle 5">
              <a:extLst>
                <a:ext uri="{FF2B5EF4-FFF2-40B4-BE49-F238E27FC236}">
                  <a16:creationId xmlns:a16="http://schemas.microsoft.com/office/drawing/2014/main" id="{24780150-263E-45D7-A8BE-1672625023B0}"/>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Tree>
    <p:extLst>
      <p:ext uri="{BB962C8B-B14F-4D97-AF65-F5344CB8AC3E}">
        <p14:creationId xmlns:p14="http://schemas.microsoft.com/office/powerpoint/2010/main" val="27307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23C6-F58E-438F-84CD-A31D9ECE97DC}"/>
              </a:ext>
            </a:extLst>
          </p:cNvPr>
          <p:cNvSpPr>
            <a:spLocks noGrp="1"/>
          </p:cNvSpPr>
          <p:nvPr>
            <p:ph type="title"/>
          </p:nvPr>
        </p:nvSpPr>
        <p:spPr/>
        <p:txBody>
          <a:bodyPr/>
          <a:lstStyle/>
          <a:p>
            <a:r>
              <a:rPr lang="en-US" dirty="0"/>
              <a:t>Policy Evaluation and Policy Iteration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8652710-5EA1-4BD6-8544-FE7B2B187250}"/>
                  </a:ext>
                </a:extLst>
              </p:cNvPr>
              <p:cNvSpPr/>
              <p:nvPr/>
            </p:nvSpPr>
            <p:spPr>
              <a:xfrm>
                <a:off x="274469" y="3813520"/>
                <a:ext cx="5223289"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sub>
                        <m:sup/>
                        <m:e>
                          <m:r>
                            <a:rPr lang="en-US" sz="2000" b="0" i="1" smtClean="0">
                              <a:latin typeface="Cambria Math" panose="02040503050406030204" pitchFamily="18" charset="0"/>
                              <a:ea typeface="Cambria Math" panose="02040503050406030204" pitchFamily="18" charset="0"/>
                            </a:rPr>
                            <m:t>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e>
                              <m:r>
                                <a:rPr lang="en-US" sz="2000" b="0" i="1" smtClean="0">
                                  <a:latin typeface="Cambria Math" panose="02040503050406030204" pitchFamily="18" charset="0"/>
                                  <a:ea typeface="Cambria Math" panose="02040503050406030204" pitchFamily="18" charset="0"/>
                                </a:rPr>
                                <m:t>𝑠</m:t>
                              </m:r>
                            </m:e>
                          </m:d>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𝑠</m:t>
                                  </m:r>
                                </m:sub>
                                <m:sup>
                                  <m:r>
                                    <a:rPr lang="en-US" sz="2000" b="0" i="1" smtClean="0">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nary>
                    </m:oMath>
                  </m:oMathPara>
                </a14:m>
                <a:endParaRPr lang="en-US" sz="2000" dirty="0" err="1"/>
              </a:p>
            </p:txBody>
          </p:sp>
        </mc:Choice>
        <mc:Fallback xmlns="">
          <p:sp>
            <p:nvSpPr>
              <p:cNvPr id="5" name="Rectangle 4">
                <a:extLst>
                  <a:ext uri="{FF2B5EF4-FFF2-40B4-BE49-F238E27FC236}">
                    <a16:creationId xmlns:a16="http://schemas.microsoft.com/office/drawing/2014/main" id="{58652710-5EA1-4BD6-8544-FE7B2B187250}"/>
                  </a:ext>
                </a:extLst>
              </p:cNvPr>
              <p:cNvSpPr>
                <a:spLocks noRot="1" noChangeAspect="1" noMove="1" noResize="1" noEditPoints="1" noAdjustHandles="1" noChangeArrowheads="1" noChangeShapeType="1" noTextEdit="1"/>
              </p:cNvSpPr>
              <p:nvPr/>
            </p:nvSpPr>
            <p:spPr>
              <a:xfrm>
                <a:off x="274469" y="3813520"/>
                <a:ext cx="5223289" cy="1121654"/>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4606985-4032-4D07-88A0-09C2A23EEB19}"/>
              </a:ext>
            </a:extLst>
          </p:cNvPr>
          <p:cNvSpPr/>
          <p:nvPr/>
        </p:nvSpPr>
        <p:spPr bwMode="gray">
          <a:xfrm>
            <a:off x="3353230" y="138562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A6853FCF-0207-4580-93E4-96EC92850F03}"/>
              </a:ext>
            </a:extLst>
          </p:cNvPr>
          <p:cNvSpPr/>
          <p:nvPr/>
        </p:nvSpPr>
        <p:spPr bwMode="gray">
          <a:xfrm>
            <a:off x="2661661" y="214841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34F62F6A-2395-4B89-89DD-E9E898154179}"/>
              </a:ext>
            </a:extLst>
          </p:cNvPr>
          <p:cNvCxnSpPr>
            <a:stCxn id="6" idx="3"/>
            <a:endCxn id="7" idx="7"/>
          </p:cNvCxnSpPr>
          <p:nvPr/>
        </p:nvCxnSpPr>
        <p:spPr bwMode="gray">
          <a:xfrm flipH="1">
            <a:off x="2778734" y="161031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904D117-21A0-4F3A-A6C7-265C8E657066}"/>
              </a:ext>
            </a:extLst>
          </p:cNvPr>
          <p:cNvCxnSpPr>
            <a:cxnSpLocks/>
            <a:stCxn id="6" idx="5"/>
            <a:endCxn id="24" idx="1"/>
          </p:cNvCxnSpPr>
          <p:nvPr/>
        </p:nvCxnSpPr>
        <p:spPr bwMode="gray">
          <a:xfrm>
            <a:off x="3572003" y="161031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0DEA602-EA45-4512-B7B9-EB0E3E876DC4}"/>
                  </a:ext>
                </a:extLst>
              </p:cNvPr>
              <p:cNvSpPr/>
              <p:nvPr/>
            </p:nvSpPr>
            <p:spPr>
              <a:xfrm>
                <a:off x="2141431" y="226057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0DEA602-EA45-4512-B7B9-EB0E3E876DC4}"/>
                  </a:ext>
                </a:extLst>
              </p:cNvPr>
              <p:cNvSpPr>
                <a:spLocks noRot="1" noChangeAspect="1" noMove="1" noResize="1" noEditPoints="1" noAdjustHandles="1" noChangeArrowheads="1" noChangeShapeType="1" noTextEdit="1"/>
              </p:cNvSpPr>
              <p:nvPr/>
            </p:nvSpPr>
            <p:spPr>
              <a:xfrm>
                <a:off x="2141431" y="2260579"/>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CB32F-9040-41FC-92B4-E2457FA96DA3}"/>
                  </a:ext>
                </a:extLst>
              </p:cNvPr>
              <p:cNvSpPr/>
              <p:nvPr/>
            </p:nvSpPr>
            <p:spPr>
              <a:xfrm>
                <a:off x="830839" y="272210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62BCB32F-9040-41FC-92B4-E2457FA96DA3}"/>
                  </a:ext>
                </a:extLst>
              </p:cNvPr>
              <p:cNvSpPr>
                <a:spLocks noRot="1" noChangeAspect="1" noMove="1" noResize="1" noEditPoints="1" noAdjustHandles="1" noChangeArrowheads="1" noChangeShapeType="1" noTextEdit="1"/>
              </p:cNvSpPr>
              <p:nvPr/>
            </p:nvSpPr>
            <p:spPr>
              <a:xfrm>
                <a:off x="830839" y="2722103"/>
                <a:ext cx="12454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5AB8EA-5164-4358-B31A-3806755219BA}"/>
                  </a:ext>
                </a:extLst>
              </p:cNvPr>
              <p:cNvSpPr/>
              <p:nvPr/>
            </p:nvSpPr>
            <p:spPr>
              <a:xfrm>
                <a:off x="1830063" y="125308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BA5AB8EA-5164-4358-B31A-3806755219BA}"/>
                  </a:ext>
                </a:extLst>
              </p:cNvPr>
              <p:cNvSpPr>
                <a:spLocks noRot="1" noChangeAspect="1" noMove="1" noResize="1" noEditPoints="1" noAdjustHandles="1" noChangeArrowheads="1" noChangeShapeType="1" noTextEdit="1"/>
              </p:cNvSpPr>
              <p:nvPr/>
            </p:nvSpPr>
            <p:spPr>
              <a:xfrm>
                <a:off x="1830063" y="1253081"/>
                <a:ext cx="1463991" cy="369332"/>
              </a:xfrm>
              <a:prstGeom prst="rect">
                <a:avLst/>
              </a:prstGeom>
              <a:blipFill>
                <a:blip r:embed="rId5"/>
                <a:stretch>
                  <a:fillRect b="-333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C64990F-DA08-4327-BB86-30AB2346D47C}"/>
              </a:ext>
            </a:extLst>
          </p:cNvPr>
          <p:cNvSpPr/>
          <p:nvPr/>
        </p:nvSpPr>
        <p:spPr bwMode="gray">
          <a:xfrm>
            <a:off x="2080677"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FE6C0E56-451A-4FFB-A15C-E05CBD0D3FA0}"/>
              </a:ext>
            </a:extLst>
          </p:cNvPr>
          <p:cNvCxnSpPr>
            <a:cxnSpLocks/>
            <a:stCxn id="7" idx="3"/>
            <a:endCxn id="16" idx="0"/>
          </p:cNvCxnSpPr>
          <p:nvPr/>
        </p:nvCxnSpPr>
        <p:spPr bwMode="gray">
          <a:xfrm flipH="1">
            <a:off x="2208832" y="226549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F04EBAD-A7AD-4A5B-943E-002C112A032D}"/>
              </a:ext>
            </a:extLst>
          </p:cNvPr>
          <p:cNvSpPr/>
          <p:nvPr/>
        </p:nvSpPr>
        <p:spPr bwMode="gray">
          <a:xfrm>
            <a:off x="2999509"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7205D2A3-D582-47C1-B741-CC05ED589B82}"/>
              </a:ext>
            </a:extLst>
          </p:cNvPr>
          <p:cNvCxnSpPr>
            <a:cxnSpLocks/>
            <a:stCxn id="7" idx="5"/>
            <a:endCxn id="20" idx="0"/>
          </p:cNvCxnSpPr>
          <p:nvPr/>
        </p:nvCxnSpPr>
        <p:spPr bwMode="gray">
          <a:xfrm>
            <a:off x="2778734" y="226549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3872CD0B-3528-4FAC-9400-6C6957944256}"/>
              </a:ext>
            </a:extLst>
          </p:cNvPr>
          <p:cNvSpPr/>
          <p:nvPr/>
        </p:nvSpPr>
        <p:spPr bwMode="gray">
          <a:xfrm>
            <a:off x="4134674" y="216187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 name="Oval 24">
            <a:extLst>
              <a:ext uri="{FF2B5EF4-FFF2-40B4-BE49-F238E27FC236}">
                <a16:creationId xmlns:a16="http://schemas.microsoft.com/office/drawing/2014/main" id="{CA3CD3B1-E84E-4CC8-A7A4-9AA13EC623FE}"/>
              </a:ext>
            </a:extLst>
          </p:cNvPr>
          <p:cNvSpPr/>
          <p:nvPr/>
        </p:nvSpPr>
        <p:spPr bwMode="gray">
          <a:xfrm>
            <a:off x="3553690"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6" name="Straight Arrow Connector 25">
            <a:extLst>
              <a:ext uri="{FF2B5EF4-FFF2-40B4-BE49-F238E27FC236}">
                <a16:creationId xmlns:a16="http://schemas.microsoft.com/office/drawing/2014/main" id="{AB890991-AB74-4A4F-BA0B-628605B020B2}"/>
              </a:ext>
            </a:extLst>
          </p:cNvPr>
          <p:cNvCxnSpPr>
            <a:cxnSpLocks/>
            <a:stCxn id="24" idx="3"/>
            <a:endCxn id="25" idx="0"/>
          </p:cNvCxnSpPr>
          <p:nvPr/>
        </p:nvCxnSpPr>
        <p:spPr bwMode="gray">
          <a:xfrm flipH="1">
            <a:off x="3681845" y="227895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8024CE75-5E6B-4E42-80EE-F228B74FAF35}"/>
              </a:ext>
            </a:extLst>
          </p:cNvPr>
          <p:cNvSpPr/>
          <p:nvPr/>
        </p:nvSpPr>
        <p:spPr bwMode="gray">
          <a:xfrm>
            <a:off x="4472522"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Straight Arrow Connector 27">
            <a:extLst>
              <a:ext uri="{FF2B5EF4-FFF2-40B4-BE49-F238E27FC236}">
                <a16:creationId xmlns:a16="http://schemas.microsoft.com/office/drawing/2014/main" id="{3A2000F8-82AA-4FCB-9D29-7915FA0FB97A}"/>
              </a:ext>
            </a:extLst>
          </p:cNvPr>
          <p:cNvCxnSpPr>
            <a:cxnSpLocks/>
            <a:stCxn id="24" idx="5"/>
            <a:endCxn id="27" idx="0"/>
          </p:cNvCxnSpPr>
          <p:nvPr/>
        </p:nvCxnSpPr>
        <p:spPr bwMode="gray">
          <a:xfrm>
            <a:off x="4251747" y="227895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F6AB814-F3B6-4180-B392-00DD599D7981}"/>
                  </a:ext>
                </a:extLst>
              </p:cNvPr>
              <p:cNvSpPr/>
              <p:nvPr/>
            </p:nvSpPr>
            <p:spPr>
              <a:xfrm>
                <a:off x="2375132" y="193079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2" name="Rectangle 31">
                <a:extLst>
                  <a:ext uri="{FF2B5EF4-FFF2-40B4-BE49-F238E27FC236}">
                    <a16:creationId xmlns:a16="http://schemas.microsoft.com/office/drawing/2014/main" id="{FF6AB814-F3B6-4180-B392-00DD599D7981}"/>
                  </a:ext>
                </a:extLst>
              </p:cNvPr>
              <p:cNvSpPr>
                <a:spLocks noRot="1" noChangeAspect="1" noMove="1" noResize="1" noEditPoints="1" noAdjustHandles="1" noChangeArrowheads="1" noChangeShapeType="1" noTextEdit="1"/>
              </p:cNvSpPr>
              <p:nvPr/>
            </p:nvSpPr>
            <p:spPr>
              <a:xfrm>
                <a:off x="2375132" y="1930792"/>
                <a:ext cx="400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D9D0DA9-3F48-48A0-ABC6-3F0B38583A67}"/>
                  </a:ext>
                </a:extLst>
              </p:cNvPr>
              <p:cNvSpPr txBox="1"/>
              <p:nvPr/>
            </p:nvSpPr>
            <p:spPr bwMode="gray">
              <a:xfrm>
                <a:off x="1102290" y="5472376"/>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sup>
                      </m:sSup>
                    </m:oMath>
                  </m:oMathPara>
                </a14:m>
                <a:endParaRPr lang="en-US" sz="2000" dirty="0" err="1"/>
              </a:p>
            </p:txBody>
          </p:sp>
        </mc:Choice>
        <mc:Fallback xmlns="">
          <p:sp>
            <p:nvSpPr>
              <p:cNvPr id="34" name="TextBox 33">
                <a:extLst>
                  <a:ext uri="{FF2B5EF4-FFF2-40B4-BE49-F238E27FC236}">
                    <a16:creationId xmlns:a16="http://schemas.microsoft.com/office/drawing/2014/main" id="{3D9D0DA9-3F48-48A0-ABC6-3F0B38583A67}"/>
                  </a:ext>
                </a:extLst>
              </p:cNvPr>
              <p:cNvSpPr txBox="1">
                <a:spLocks noRot="1" noChangeAspect="1" noMove="1" noResize="1" noEditPoints="1" noAdjustHandles="1" noChangeArrowheads="1" noChangeShapeType="1" noTextEdit="1"/>
              </p:cNvSpPr>
              <p:nvPr/>
            </p:nvSpPr>
            <p:spPr bwMode="gray">
              <a:xfrm>
                <a:off x="1102290" y="5472376"/>
                <a:ext cx="3323922" cy="423550"/>
              </a:xfrm>
              <a:prstGeom prst="rect">
                <a:avLst/>
              </a:prstGeom>
              <a:blipFill>
                <a:blip r:embed="rId7"/>
                <a:stretch>
                  <a:fillRect b="-289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CA99CE-F96D-4677-A054-E2363E829665}"/>
              </a:ext>
            </a:extLst>
          </p:cNvPr>
          <p:cNvSpPr txBox="1"/>
          <p:nvPr/>
        </p:nvSpPr>
        <p:spPr bwMode="gray">
          <a:xfrm>
            <a:off x="6948055" y="-185786"/>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36" name="TextBox 35">
            <a:extLst>
              <a:ext uri="{FF2B5EF4-FFF2-40B4-BE49-F238E27FC236}">
                <a16:creationId xmlns:a16="http://schemas.microsoft.com/office/drawing/2014/main" id="{1FBB3B3F-FB41-4038-939C-181D8071EA40}"/>
              </a:ext>
            </a:extLst>
          </p:cNvPr>
          <p:cNvSpPr txBox="1"/>
          <p:nvPr/>
        </p:nvSpPr>
        <p:spPr bwMode="gray">
          <a:xfrm>
            <a:off x="341554" y="3545853"/>
            <a:ext cx="3136151" cy="21177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 step lookahead </a:t>
            </a:r>
          </a:p>
        </p:txBody>
      </p:sp>
      <p:pic>
        <p:nvPicPr>
          <p:cNvPr id="38" name="Picture 37">
            <a:extLst>
              <a:ext uri="{FF2B5EF4-FFF2-40B4-BE49-F238E27FC236}">
                <a16:creationId xmlns:a16="http://schemas.microsoft.com/office/drawing/2014/main" id="{290B213D-6D67-49E3-BC6A-AB7B9380A5AE}"/>
              </a:ext>
            </a:extLst>
          </p:cNvPr>
          <p:cNvPicPr>
            <a:picLocks noChangeAspect="1"/>
          </p:cNvPicPr>
          <p:nvPr/>
        </p:nvPicPr>
        <p:blipFill>
          <a:blip r:embed="rId8"/>
          <a:stretch>
            <a:fillRect/>
          </a:stretch>
        </p:blipFill>
        <p:spPr>
          <a:xfrm>
            <a:off x="5649238" y="847303"/>
            <a:ext cx="3030385" cy="5608871"/>
          </a:xfrm>
          <a:prstGeom prst="rect">
            <a:avLst/>
          </a:prstGeom>
        </p:spPr>
      </p:pic>
      <p:sp>
        <p:nvSpPr>
          <p:cNvPr id="39" name="TextBox 38">
            <a:extLst>
              <a:ext uri="{FF2B5EF4-FFF2-40B4-BE49-F238E27FC236}">
                <a16:creationId xmlns:a16="http://schemas.microsoft.com/office/drawing/2014/main" id="{D75EFFD2-0E41-423D-ACAE-FE19F73FEF7E}"/>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pic>
        <p:nvPicPr>
          <p:cNvPr id="40" name="Picture 39">
            <a:extLst>
              <a:ext uri="{FF2B5EF4-FFF2-40B4-BE49-F238E27FC236}">
                <a16:creationId xmlns:a16="http://schemas.microsoft.com/office/drawing/2014/main" id="{C8619CF3-6D45-4E20-9402-BAE6A641A415}"/>
              </a:ext>
            </a:extLst>
          </p:cNvPr>
          <p:cNvPicPr>
            <a:picLocks noChangeAspect="1"/>
          </p:cNvPicPr>
          <p:nvPr/>
        </p:nvPicPr>
        <p:blipFill>
          <a:blip r:embed="rId9"/>
          <a:stretch>
            <a:fillRect/>
          </a:stretch>
        </p:blipFill>
        <p:spPr>
          <a:xfrm>
            <a:off x="8903222" y="873254"/>
            <a:ext cx="1808221" cy="555697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4F0B54-D8DF-4677-AD8D-B9C2FD7C8CC4}"/>
                  </a:ext>
                </a:extLst>
              </p:cNvPr>
              <p:cNvSpPr txBox="1"/>
              <p:nvPr/>
            </p:nvSpPr>
            <p:spPr bwMode="gray">
              <a:xfrm>
                <a:off x="1063960" y="6005494"/>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𝜋</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m:oMathPara>
                </a14:m>
                <a:endParaRPr lang="en-US" sz="2000" dirty="0" err="1"/>
              </a:p>
            </p:txBody>
          </p:sp>
        </mc:Choice>
        <mc:Fallback xmlns="">
          <p:sp>
            <p:nvSpPr>
              <p:cNvPr id="29" name="TextBox 28">
                <a:extLst>
                  <a:ext uri="{FF2B5EF4-FFF2-40B4-BE49-F238E27FC236}">
                    <a16:creationId xmlns:a16="http://schemas.microsoft.com/office/drawing/2014/main" id="{454F0B54-D8DF-4677-AD8D-B9C2FD7C8CC4}"/>
                  </a:ext>
                </a:extLst>
              </p:cNvPr>
              <p:cNvSpPr txBox="1">
                <a:spLocks noRot="1" noChangeAspect="1" noMove="1" noResize="1" noEditPoints="1" noAdjustHandles="1" noChangeArrowheads="1" noChangeShapeType="1" noTextEdit="1"/>
              </p:cNvSpPr>
              <p:nvPr/>
            </p:nvSpPr>
            <p:spPr bwMode="gray">
              <a:xfrm>
                <a:off x="1063960" y="6005494"/>
                <a:ext cx="3323922" cy="423550"/>
              </a:xfrm>
              <a:prstGeom prst="rect">
                <a:avLst/>
              </a:prstGeom>
              <a:blipFill>
                <a:blip r:embed="rId10"/>
                <a:stretch>
                  <a:fillRect b="-857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FEC62C5-745C-49B2-99DA-CD51DB36E722}"/>
              </a:ext>
            </a:extLst>
          </p:cNvPr>
          <p:cNvSpPr txBox="1"/>
          <p:nvPr/>
        </p:nvSpPr>
        <p:spPr bwMode="gray">
          <a:xfrm>
            <a:off x="249132" y="551476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Evaluate:</a:t>
            </a:r>
          </a:p>
        </p:txBody>
      </p:sp>
      <p:sp>
        <p:nvSpPr>
          <p:cNvPr id="33" name="TextBox 32">
            <a:extLst>
              <a:ext uri="{FF2B5EF4-FFF2-40B4-BE49-F238E27FC236}">
                <a16:creationId xmlns:a16="http://schemas.microsoft.com/office/drawing/2014/main" id="{AD8FD214-A2B9-4338-B73E-4E1149128725}"/>
              </a:ext>
            </a:extLst>
          </p:cNvPr>
          <p:cNvSpPr txBox="1"/>
          <p:nvPr/>
        </p:nvSpPr>
        <p:spPr bwMode="gray">
          <a:xfrm>
            <a:off x="274469" y="603518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Improve:</a:t>
            </a:r>
          </a:p>
        </p:txBody>
      </p:sp>
      <p:sp>
        <p:nvSpPr>
          <p:cNvPr id="3" name="TextBox 2">
            <a:extLst>
              <a:ext uri="{FF2B5EF4-FFF2-40B4-BE49-F238E27FC236}">
                <a16:creationId xmlns:a16="http://schemas.microsoft.com/office/drawing/2014/main" id="{D4DB39AC-0D4D-4E6B-BBE1-BB3FCCA3D956}"/>
              </a:ext>
            </a:extLst>
          </p:cNvPr>
          <p:cNvSpPr txBox="1"/>
          <p:nvPr/>
        </p:nvSpPr>
        <p:spPr bwMode="gray">
          <a:xfrm>
            <a:off x="4186207" y="6067423"/>
            <a:ext cx="1085248" cy="2933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i="1" dirty="0">
                <a:solidFill>
                  <a:schemeClr val="accent1"/>
                </a:solidFill>
              </a:rPr>
              <a:t>Greedy!</a:t>
            </a:r>
          </a:p>
        </p:txBody>
      </p:sp>
      <p:sp>
        <p:nvSpPr>
          <p:cNvPr id="31" name="TextBox 30">
            <a:extLst>
              <a:ext uri="{FF2B5EF4-FFF2-40B4-BE49-F238E27FC236}">
                <a16:creationId xmlns:a16="http://schemas.microsoft.com/office/drawing/2014/main" id="{821EB204-3BBA-48B8-86AF-BE4B2AFDC183}"/>
              </a:ext>
            </a:extLst>
          </p:cNvPr>
          <p:cNvSpPr txBox="1"/>
          <p:nvPr/>
        </p:nvSpPr>
        <p:spPr bwMode="gray">
          <a:xfrm>
            <a:off x="2724751" y="4856683"/>
            <a:ext cx="10852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current Reward</a:t>
            </a:r>
          </a:p>
        </p:txBody>
      </p:sp>
      <p:sp>
        <p:nvSpPr>
          <p:cNvPr id="37" name="TextBox 36">
            <a:extLst>
              <a:ext uri="{FF2B5EF4-FFF2-40B4-BE49-F238E27FC236}">
                <a16:creationId xmlns:a16="http://schemas.microsoft.com/office/drawing/2014/main" id="{43D1E02C-4C5D-42FE-A8C9-99F0D5B51054}"/>
              </a:ext>
            </a:extLst>
          </p:cNvPr>
          <p:cNvSpPr txBox="1"/>
          <p:nvPr/>
        </p:nvSpPr>
        <p:spPr bwMode="gray">
          <a:xfrm>
            <a:off x="3809497" y="4857348"/>
            <a:ext cx="1331948" cy="43896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i="1" dirty="0">
                <a:solidFill>
                  <a:schemeClr val="accent1"/>
                </a:solidFill>
              </a:rPr>
              <a:t>discounted future Reward</a:t>
            </a:r>
          </a:p>
        </p:txBody>
      </p:sp>
    </p:spTree>
    <p:extLst>
      <p:ext uri="{BB962C8B-B14F-4D97-AF65-F5344CB8AC3E}">
        <p14:creationId xmlns:p14="http://schemas.microsoft.com/office/powerpoint/2010/main" val="2469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6" grpId="0"/>
      <p:bldP spid="29" grpId="0"/>
      <p:bldP spid="30" grpId="0"/>
      <p:bldP spid="33" grpId="0"/>
      <p:bldP spid="3" grpId="0"/>
      <p:bldP spid="31"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0AE-C834-4B45-BA8F-F117100918EE}"/>
              </a:ext>
            </a:extLst>
          </p:cNvPr>
          <p:cNvSpPr>
            <a:spLocks noGrp="1"/>
          </p:cNvSpPr>
          <p:nvPr>
            <p:ph type="title"/>
          </p:nvPr>
        </p:nvSpPr>
        <p:spPr/>
        <p:txBody>
          <a:bodyPr/>
          <a:lstStyle/>
          <a:p>
            <a:r>
              <a:rPr lang="en-US" dirty="0"/>
              <a:t>Value Iteration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8022E51-FA13-42E6-B425-995284D2A563}"/>
                  </a:ext>
                </a:extLst>
              </p:cNvPr>
              <p:cNvSpPr/>
              <p:nvPr/>
            </p:nvSpPr>
            <p:spPr>
              <a:xfrm>
                <a:off x="693947" y="3769942"/>
                <a:ext cx="4511941"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func>
                    </m:oMath>
                  </m:oMathPara>
                </a14:m>
                <a:endParaRPr lang="en-US" sz="2000" dirty="0" err="1"/>
              </a:p>
            </p:txBody>
          </p:sp>
        </mc:Choice>
        <mc:Fallback xmlns="">
          <p:sp>
            <p:nvSpPr>
              <p:cNvPr id="4" name="Rectangle 3">
                <a:extLst>
                  <a:ext uri="{FF2B5EF4-FFF2-40B4-BE49-F238E27FC236}">
                    <a16:creationId xmlns:a16="http://schemas.microsoft.com/office/drawing/2014/main" id="{08022E51-FA13-42E6-B425-995284D2A563}"/>
                  </a:ext>
                </a:extLst>
              </p:cNvPr>
              <p:cNvSpPr>
                <a:spLocks noRot="1" noChangeAspect="1" noMove="1" noResize="1" noEditPoints="1" noAdjustHandles="1" noChangeArrowheads="1" noChangeShapeType="1" noTextEdit="1"/>
              </p:cNvSpPr>
              <p:nvPr/>
            </p:nvSpPr>
            <p:spPr>
              <a:xfrm>
                <a:off x="693947" y="3769942"/>
                <a:ext cx="4511941" cy="11216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CBA705-6D11-45A5-AE5D-EFA2E5833489}"/>
                  </a:ext>
                </a:extLst>
              </p:cNvPr>
              <p:cNvSpPr/>
              <p:nvPr/>
            </p:nvSpPr>
            <p:spPr>
              <a:xfrm>
                <a:off x="1240484" y="5341577"/>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5" name="Rectangle 4">
                <a:extLst>
                  <a:ext uri="{FF2B5EF4-FFF2-40B4-BE49-F238E27FC236}">
                    <a16:creationId xmlns:a16="http://schemas.microsoft.com/office/drawing/2014/main" id="{A9CBA705-6D11-45A5-AE5D-EFA2E5833489}"/>
                  </a:ext>
                </a:extLst>
              </p:cNvPr>
              <p:cNvSpPr>
                <a:spLocks noRot="1" noChangeAspect="1" noMove="1" noResize="1" noEditPoints="1" noAdjustHandles="1" noChangeArrowheads="1" noChangeShapeType="1" noTextEdit="1"/>
              </p:cNvSpPr>
              <p:nvPr/>
            </p:nvSpPr>
            <p:spPr>
              <a:xfrm>
                <a:off x="1240484" y="5341577"/>
                <a:ext cx="3500574" cy="517065"/>
              </a:xfrm>
              <a:prstGeom prst="rect">
                <a:avLst/>
              </a:prstGeom>
              <a:blipFill>
                <a:blip r:embed="rId3"/>
                <a:stretch>
                  <a:fillRect b="-1176"/>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E6BBD73-7469-4ACD-B38D-BCA02974D630}"/>
              </a:ext>
            </a:extLst>
          </p:cNvPr>
          <p:cNvSpPr/>
          <p:nvPr/>
        </p:nvSpPr>
        <p:spPr bwMode="gray">
          <a:xfrm>
            <a:off x="3216338" y="154425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B6D70B36-B14D-49F0-A1F7-7C60A025A4AB}"/>
              </a:ext>
            </a:extLst>
          </p:cNvPr>
          <p:cNvSpPr/>
          <p:nvPr/>
        </p:nvSpPr>
        <p:spPr bwMode="gray">
          <a:xfrm>
            <a:off x="2524769" y="230704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7240CC1A-84FF-4CD7-A47B-F9346AF92259}"/>
              </a:ext>
            </a:extLst>
          </p:cNvPr>
          <p:cNvCxnSpPr>
            <a:stCxn id="6" idx="3"/>
            <a:endCxn id="7" idx="7"/>
          </p:cNvCxnSpPr>
          <p:nvPr/>
        </p:nvCxnSpPr>
        <p:spPr bwMode="gray">
          <a:xfrm flipH="1">
            <a:off x="2641842" y="176894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A8E2EE2-7F60-4164-86BF-A90B5749841A}"/>
              </a:ext>
            </a:extLst>
          </p:cNvPr>
          <p:cNvCxnSpPr>
            <a:cxnSpLocks/>
            <a:stCxn id="6" idx="5"/>
            <a:endCxn id="17" idx="1"/>
          </p:cNvCxnSpPr>
          <p:nvPr/>
        </p:nvCxnSpPr>
        <p:spPr bwMode="gray">
          <a:xfrm>
            <a:off x="3435111" y="176894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FE56A2-ECE6-4B1C-8A88-D8E05354C2CB}"/>
                  </a:ext>
                </a:extLst>
              </p:cNvPr>
              <p:cNvSpPr/>
              <p:nvPr/>
            </p:nvSpPr>
            <p:spPr>
              <a:xfrm>
                <a:off x="2004539" y="241920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3FE56A2-ECE6-4B1C-8A88-D8E05354C2CB}"/>
                  </a:ext>
                </a:extLst>
              </p:cNvPr>
              <p:cNvSpPr>
                <a:spLocks noRot="1" noChangeAspect="1" noMove="1" noResize="1" noEditPoints="1" noAdjustHandles="1" noChangeArrowheads="1" noChangeShapeType="1" noTextEdit="1"/>
              </p:cNvSpPr>
              <p:nvPr/>
            </p:nvSpPr>
            <p:spPr>
              <a:xfrm>
                <a:off x="2004539" y="2419209"/>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1EB1326-D1BF-495E-B430-970E01801359}"/>
                  </a:ext>
                </a:extLst>
              </p:cNvPr>
              <p:cNvSpPr/>
              <p:nvPr/>
            </p:nvSpPr>
            <p:spPr>
              <a:xfrm>
                <a:off x="693947" y="288073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01EB1326-D1BF-495E-B430-970E01801359}"/>
                  </a:ext>
                </a:extLst>
              </p:cNvPr>
              <p:cNvSpPr>
                <a:spLocks noRot="1" noChangeAspect="1" noMove="1" noResize="1" noEditPoints="1" noAdjustHandles="1" noChangeArrowheads="1" noChangeShapeType="1" noTextEdit="1"/>
              </p:cNvSpPr>
              <p:nvPr/>
            </p:nvSpPr>
            <p:spPr>
              <a:xfrm>
                <a:off x="693947" y="2880733"/>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46FE20-B13A-452E-AD63-3F047503E0C3}"/>
                  </a:ext>
                </a:extLst>
              </p:cNvPr>
              <p:cNvSpPr/>
              <p:nvPr/>
            </p:nvSpPr>
            <p:spPr>
              <a:xfrm>
                <a:off x="1693171" y="141171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C246FE20-B13A-452E-AD63-3F047503E0C3}"/>
                  </a:ext>
                </a:extLst>
              </p:cNvPr>
              <p:cNvSpPr>
                <a:spLocks noRot="1" noChangeAspect="1" noMove="1" noResize="1" noEditPoints="1" noAdjustHandles="1" noChangeArrowheads="1" noChangeShapeType="1" noTextEdit="1"/>
              </p:cNvSpPr>
              <p:nvPr/>
            </p:nvSpPr>
            <p:spPr>
              <a:xfrm>
                <a:off x="1693171" y="1411711"/>
                <a:ext cx="1463991" cy="369332"/>
              </a:xfrm>
              <a:prstGeom prst="rect">
                <a:avLst/>
              </a:prstGeom>
              <a:blipFill>
                <a:blip r:embed="rId6"/>
                <a:stretch>
                  <a:fillRect b="-333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4D5F623-687F-4295-B653-6E7242A3E678}"/>
              </a:ext>
            </a:extLst>
          </p:cNvPr>
          <p:cNvSpPr/>
          <p:nvPr/>
        </p:nvSpPr>
        <p:spPr bwMode="gray">
          <a:xfrm>
            <a:off x="1943785"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Straight Arrow Connector 13">
            <a:extLst>
              <a:ext uri="{FF2B5EF4-FFF2-40B4-BE49-F238E27FC236}">
                <a16:creationId xmlns:a16="http://schemas.microsoft.com/office/drawing/2014/main" id="{EFF09D97-1959-4AE4-88A9-250FB0099707}"/>
              </a:ext>
            </a:extLst>
          </p:cNvPr>
          <p:cNvCxnSpPr>
            <a:cxnSpLocks/>
            <a:stCxn id="7" idx="3"/>
            <a:endCxn id="13" idx="0"/>
          </p:cNvCxnSpPr>
          <p:nvPr/>
        </p:nvCxnSpPr>
        <p:spPr bwMode="gray">
          <a:xfrm flipH="1">
            <a:off x="2071940" y="242412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AABD328-E17D-4F23-B285-A01AE600941F}"/>
              </a:ext>
            </a:extLst>
          </p:cNvPr>
          <p:cNvSpPr/>
          <p:nvPr/>
        </p:nvSpPr>
        <p:spPr bwMode="gray">
          <a:xfrm>
            <a:off x="2862617"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6" name="Straight Arrow Connector 15">
            <a:extLst>
              <a:ext uri="{FF2B5EF4-FFF2-40B4-BE49-F238E27FC236}">
                <a16:creationId xmlns:a16="http://schemas.microsoft.com/office/drawing/2014/main" id="{3BA1F707-A4F5-40D0-84E7-DB5634F737BE}"/>
              </a:ext>
            </a:extLst>
          </p:cNvPr>
          <p:cNvCxnSpPr>
            <a:cxnSpLocks/>
            <a:stCxn id="7" idx="5"/>
            <a:endCxn id="15" idx="0"/>
          </p:cNvCxnSpPr>
          <p:nvPr/>
        </p:nvCxnSpPr>
        <p:spPr bwMode="gray">
          <a:xfrm>
            <a:off x="2641842" y="242412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A167EB-8729-4A2A-B3C1-392EF656FE5A}"/>
              </a:ext>
            </a:extLst>
          </p:cNvPr>
          <p:cNvSpPr/>
          <p:nvPr/>
        </p:nvSpPr>
        <p:spPr bwMode="gray">
          <a:xfrm>
            <a:off x="3997782" y="232050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8" name="Oval 17">
            <a:extLst>
              <a:ext uri="{FF2B5EF4-FFF2-40B4-BE49-F238E27FC236}">
                <a16:creationId xmlns:a16="http://schemas.microsoft.com/office/drawing/2014/main" id="{F55835F7-1F1A-41CC-A3D8-9E9B8FECBA83}"/>
              </a:ext>
            </a:extLst>
          </p:cNvPr>
          <p:cNvSpPr/>
          <p:nvPr/>
        </p:nvSpPr>
        <p:spPr bwMode="gray">
          <a:xfrm>
            <a:off x="3416798"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Straight Arrow Connector 18">
            <a:extLst>
              <a:ext uri="{FF2B5EF4-FFF2-40B4-BE49-F238E27FC236}">
                <a16:creationId xmlns:a16="http://schemas.microsoft.com/office/drawing/2014/main" id="{701CAE05-10BF-4D66-8BB6-30F07BAEE79B}"/>
              </a:ext>
            </a:extLst>
          </p:cNvPr>
          <p:cNvCxnSpPr>
            <a:cxnSpLocks/>
            <a:stCxn id="17" idx="3"/>
            <a:endCxn id="18" idx="0"/>
          </p:cNvCxnSpPr>
          <p:nvPr/>
        </p:nvCxnSpPr>
        <p:spPr bwMode="gray">
          <a:xfrm flipH="1">
            <a:off x="3544953" y="243758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2E3BC8FA-CC6C-4263-AD8B-766FEAFD860A}"/>
              </a:ext>
            </a:extLst>
          </p:cNvPr>
          <p:cNvSpPr/>
          <p:nvPr/>
        </p:nvSpPr>
        <p:spPr bwMode="gray">
          <a:xfrm>
            <a:off x="4335630"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03D4F44F-CDEB-4F6A-891D-A825B4483E7F}"/>
              </a:ext>
            </a:extLst>
          </p:cNvPr>
          <p:cNvCxnSpPr>
            <a:cxnSpLocks/>
            <a:stCxn id="17" idx="5"/>
            <a:endCxn id="20" idx="0"/>
          </p:cNvCxnSpPr>
          <p:nvPr/>
        </p:nvCxnSpPr>
        <p:spPr bwMode="gray">
          <a:xfrm>
            <a:off x="4114855" y="243758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32DED5C-BC9E-445E-8056-B717C5DF5325}"/>
                  </a:ext>
                </a:extLst>
              </p:cNvPr>
              <p:cNvSpPr/>
              <p:nvPr/>
            </p:nvSpPr>
            <p:spPr>
              <a:xfrm>
                <a:off x="2238240" y="208942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2" name="Rectangle 21">
                <a:extLst>
                  <a:ext uri="{FF2B5EF4-FFF2-40B4-BE49-F238E27FC236}">
                    <a16:creationId xmlns:a16="http://schemas.microsoft.com/office/drawing/2014/main" id="{E32DED5C-BC9E-445E-8056-B717C5DF5325}"/>
                  </a:ext>
                </a:extLst>
              </p:cNvPr>
              <p:cNvSpPr>
                <a:spLocks noRot="1" noChangeAspect="1" noMove="1" noResize="1" noEditPoints="1" noAdjustHandles="1" noChangeArrowheads="1" noChangeShapeType="1" noTextEdit="1"/>
              </p:cNvSpPr>
              <p:nvPr/>
            </p:nvSpPr>
            <p:spPr>
              <a:xfrm>
                <a:off x="2238240" y="2089422"/>
                <a:ext cx="4003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5AC11A-D6B0-4AE2-A015-E751E4891522}"/>
                  </a:ext>
                </a:extLst>
              </p:cNvPr>
              <p:cNvSpPr txBox="1"/>
              <p:nvPr/>
            </p:nvSpPr>
            <p:spPr bwMode="gray">
              <a:xfrm>
                <a:off x="7221007" y="1378533"/>
                <a:ext cx="3627666" cy="138640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u="sng" dirty="0"/>
                  <a:t>Algorithm</a:t>
                </a:r>
                <a:r>
                  <a:rPr lang="en-US" sz="1600" dirty="0"/>
                  <a:t>:</a:t>
                </a:r>
              </a:p>
              <a:p>
                <a:pPr>
                  <a:spcBef>
                    <a:spcPts val="300"/>
                  </a:spcBef>
                  <a:spcAft>
                    <a:spcPts val="300"/>
                  </a:spcAft>
                  <a:buClr>
                    <a:schemeClr val="accent1"/>
                  </a:buClr>
                  <a:buSzPct val="90000"/>
                </a:pPr>
                <a:r>
                  <a:rPr lang="en-US" sz="1600" dirty="0"/>
                  <a:t>For 1+k iteration:</a:t>
                </a:r>
              </a:p>
              <a:p>
                <a:pPr>
                  <a:spcBef>
                    <a:spcPts val="300"/>
                  </a:spcBef>
                  <a:spcAft>
                    <a:spcPts val="300"/>
                  </a:spcAft>
                  <a:buClr>
                    <a:schemeClr val="accent1"/>
                  </a:buClr>
                  <a:buSzPct val="90000"/>
                </a:pPr>
                <a:r>
                  <a:rPr lang="en-US" sz="1600" dirty="0"/>
                  <a:t>    For all states in S:</a:t>
                </a:r>
              </a:p>
              <a:p>
                <a:pPr>
                  <a:spcBef>
                    <a:spcPts val="300"/>
                  </a:spcBef>
                  <a:spcAft>
                    <a:spcPts val="300"/>
                  </a:spcAft>
                  <a:buClr>
                    <a:schemeClr val="accent1"/>
                  </a:buClr>
                  <a:buSzPct val="90000"/>
                </a:pPr>
                <a:r>
                  <a:rPr lang="en-US" sz="1600" dirty="0"/>
                  <a:t>        Update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r>
                          <a:rPr lang="en-US" sz="1600" i="1">
                            <a:latin typeface="Cambria Math" panose="02040503050406030204" pitchFamily="18" charset="0"/>
                          </a:rPr>
                          <m:t>+1</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t>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sup>
                    </m:sSup>
                  </m:oMath>
                </a14:m>
                <a:r>
                  <a:rPr lang="en-US" sz="1600" dirty="0"/>
                  <a:t>(s) </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Choice>
        <mc:Fallback xmlns="">
          <p:sp>
            <p:nvSpPr>
              <p:cNvPr id="23" name="TextBox 22">
                <a:extLst>
                  <a:ext uri="{FF2B5EF4-FFF2-40B4-BE49-F238E27FC236}">
                    <a16:creationId xmlns:a16="http://schemas.microsoft.com/office/drawing/2014/main" id="{705AC11A-D6B0-4AE2-A015-E751E4891522}"/>
                  </a:ext>
                </a:extLst>
              </p:cNvPr>
              <p:cNvSpPr txBox="1">
                <a:spLocks noRot="1" noChangeAspect="1" noMove="1" noResize="1" noEditPoints="1" noAdjustHandles="1" noChangeArrowheads="1" noChangeShapeType="1" noTextEdit="1"/>
              </p:cNvSpPr>
              <p:nvPr/>
            </p:nvSpPr>
            <p:spPr bwMode="gray">
              <a:xfrm>
                <a:off x="7221007" y="1378533"/>
                <a:ext cx="3627666" cy="1386404"/>
              </a:xfrm>
              <a:prstGeom prst="rect">
                <a:avLst/>
              </a:prstGeom>
              <a:blipFill>
                <a:blip r:embed="rId8"/>
                <a:stretch>
                  <a:fillRect l="-3529" t="-4386"/>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5AD3734-C95D-41BD-8884-DFBF97FDF7CE}"/>
              </a:ext>
            </a:extLst>
          </p:cNvPr>
          <p:cNvPicPr>
            <a:picLocks noChangeAspect="1"/>
          </p:cNvPicPr>
          <p:nvPr/>
        </p:nvPicPr>
        <p:blipFill>
          <a:blip r:embed="rId9"/>
          <a:stretch>
            <a:fillRect/>
          </a:stretch>
        </p:blipFill>
        <p:spPr>
          <a:xfrm>
            <a:off x="5649498" y="2804851"/>
            <a:ext cx="6400800" cy="1752600"/>
          </a:xfrm>
          <a:prstGeom prst="rect">
            <a:avLst/>
          </a:prstGeom>
        </p:spPr>
      </p:pic>
      <p:pic>
        <p:nvPicPr>
          <p:cNvPr id="26" name="Picture 25">
            <a:extLst>
              <a:ext uri="{FF2B5EF4-FFF2-40B4-BE49-F238E27FC236}">
                <a16:creationId xmlns:a16="http://schemas.microsoft.com/office/drawing/2014/main" id="{66AD20EA-6981-464D-AE26-20181EA237C5}"/>
              </a:ext>
            </a:extLst>
          </p:cNvPr>
          <p:cNvPicPr>
            <a:picLocks noChangeAspect="1"/>
          </p:cNvPicPr>
          <p:nvPr/>
        </p:nvPicPr>
        <p:blipFill>
          <a:blip r:embed="rId10"/>
          <a:stretch>
            <a:fillRect/>
          </a:stretch>
        </p:blipFill>
        <p:spPr>
          <a:xfrm>
            <a:off x="5601873" y="4710836"/>
            <a:ext cx="6496050" cy="1762125"/>
          </a:xfrm>
          <a:prstGeom prst="rect">
            <a:avLst/>
          </a:prstGeom>
        </p:spPr>
      </p:pic>
      <p:sp>
        <p:nvSpPr>
          <p:cNvPr id="27" name="TextBox 26">
            <a:extLst>
              <a:ext uri="{FF2B5EF4-FFF2-40B4-BE49-F238E27FC236}">
                <a16:creationId xmlns:a16="http://schemas.microsoft.com/office/drawing/2014/main" id="{93F45CE9-F1B2-4F39-97B4-7B59344E5359}"/>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spTree>
    <p:extLst>
      <p:ext uri="{BB962C8B-B14F-4D97-AF65-F5344CB8AC3E}">
        <p14:creationId xmlns:p14="http://schemas.microsoft.com/office/powerpoint/2010/main" val="3106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2441227"/>
            <a:ext cx="9144000" cy="1068736"/>
          </a:xfrm>
        </p:spPr>
        <p:txBody>
          <a:bodyPr/>
          <a:lstStyle/>
          <a:p>
            <a:r>
              <a:rPr lang="en-US" dirty="0"/>
              <a:t>Model-Free Algorithms</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129935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Monte Carlo Policy Evaluation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871801"/>
          </a:xfrm>
        </p:spPr>
        <p:txBody>
          <a:bodyPr/>
          <a:lstStyle/>
          <a:p>
            <a:r>
              <a:rPr lang="en-US" dirty="0"/>
              <a:t>Sample the rewards for each action across multiple Episodes</a:t>
            </a:r>
          </a:p>
          <a:p>
            <a:r>
              <a:rPr lang="en-US" dirty="0"/>
              <a:t>Similar to what we have seen in the Multi-Armed Bandits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06B551-E9BF-4BE2-ACDB-27E62ACCBC4C}"/>
                  </a:ext>
                </a:extLst>
              </p:cNvPr>
              <p:cNvSpPr txBox="1"/>
              <p:nvPr/>
            </p:nvSpPr>
            <p:spPr bwMode="gray">
              <a:xfrm>
                <a:off x="1756063" y="2258719"/>
                <a:ext cx="5953992" cy="215395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2000" dirty="0">
                    <a:latin typeface="Cambria Math" panose="02040503050406030204" pitchFamily="18" charset="0"/>
                  </a:rPr>
                  <a:t>Discounted Rewards for an episode ending at time T&gt;t </a:t>
                </a:r>
                <a:endParaRPr lang="en-US" sz="2000" b="0"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𝛾</m:t>
                              </m:r>
                            </m:e>
                            <m:sub>
                              <m:r>
                                <a:rPr lang="en-US" sz="2000" i="1">
                                  <a:latin typeface="Cambria Math" panose="02040503050406030204" pitchFamily="18" charset="0"/>
                                </a:rPr>
                                <m:t> </m:t>
                              </m:r>
                            </m:sub>
                            <m:sup>
                              <m:r>
                                <a:rPr lang="en-US" sz="2000" b="0" i="1" smtClean="0">
                                  <a:latin typeface="Cambria Math" panose="02040503050406030204" pitchFamily="18" charset="0"/>
                                </a:rPr>
                                <m:t>2</m:t>
                              </m:r>
                            </m:sup>
                          </m:sSubSup>
                          <m:r>
                            <a:rPr lang="en-US" sz="2000" i="1">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sub>
                            <m:sup>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−1</m:t>
                              </m:r>
                            </m:sup>
                          </m:sSubSup>
                          <m:r>
                            <a:rPr lang="en-US" sz="2000" i="1">
                              <a:latin typeface="Cambria Math" panose="02040503050406030204" pitchFamily="18" charset="0"/>
                            </a:rPr>
                            <m:t>𝑅</m:t>
                          </m:r>
                        </m:e>
                        <m:sub>
                          <m:r>
                            <a:rPr lang="en-US" sz="2000" b="0" i="1" smtClean="0">
                              <a:latin typeface="Cambria Math" panose="02040503050406030204" pitchFamily="18" charset="0"/>
                            </a:rPr>
                            <m:t>𝑇</m:t>
                          </m:r>
                        </m:sub>
                      </m:sSub>
                    </m:oMath>
                  </m:oMathPara>
                </a14:m>
                <a:endParaRPr lang="en-US" sz="2000" i="1" dirty="0">
                  <a:latin typeface="Cambria Math" panose="02040503050406030204" pitchFamily="18" charset="0"/>
                </a:endParaRPr>
              </a:p>
              <a:p>
                <a:pPr>
                  <a:spcBef>
                    <a:spcPts val="300"/>
                  </a:spcBef>
                  <a:spcAft>
                    <a:spcPts val="300"/>
                  </a:spcAft>
                  <a:buClr>
                    <a:schemeClr val="accent1"/>
                  </a:buClr>
                  <a:buSzPct val="90000"/>
                </a:pPr>
                <a:endParaRPr lang="en-US" sz="2000" i="1" dirty="0">
                  <a:latin typeface="Cambria Math" panose="02040503050406030204" pitchFamily="18" charset="0"/>
                </a:endParaRPr>
              </a:p>
              <a:p>
                <a:pPr>
                  <a:spcBef>
                    <a:spcPts val="300"/>
                  </a:spcBef>
                  <a:spcAft>
                    <a:spcPts val="300"/>
                  </a:spcAft>
                  <a:buClr>
                    <a:schemeClr val="accent1"/>
                  </a:buClr>
                  <a:buSzPct val="90000"/>
                </a:pPr>
                <a:r>
                  <a:rPr lang="en-US" sz="2000" dirty="0">
                    <a:latin typeface="Cambria Math" panose="02040503050406030204" pitchFamily="18" charset="0"/>
                  </a:rPr>
                  <a:t>Value function is the Expected Return</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𝐺</m:t>
                          </m:r>
                        </m:e>
                        <m:sub>
                          <m:r>
                            <a:rPr lang="en-US" sz="2000" i="1">
                              <a:latin typeface="Cambria Math" panose="02040503050406030204" pitchFamily="18" charset="0"/>
                            </a:rPr>
                            <m:t>𝑡</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oMath>
                  </m:oMathPara>
                </a14:m>
                <a:endParaRPr lang="en-US" sz="2000" dirty="0" err="1"/>
              </a:p>
            </p:txBody>
          </p:sp>
        </mc:Choice>
        <mc:Fallback xmlns="">
          <p:sp>
            <p:nvSpPr>
              <p:cNvPr id="4" name="TextBox 3">
                <a:extLst>
                  <a:ext uri="{FF2B5EF4-FFF2-40B4-BE49-F238E27FC236}">
                    <a16:creationId xmlns:a16="http://schemas.microsoft.com/office/drawing/2014/main" id="{4006B551-E9BF-4BE2-ACDB-27E62ACCBC4C}"/>
                  </a:ext>
                </a:extLst>
              </p:cNvPr>
              <p:cNvSpPr txBox="1">
                <a:spLocks noRot="1" noChangeAspect="1" noMove="1" noResize="1" noEditPoints="1" noAdjustHandles="1" noChangeArrowheads="1" noChangeShapeType="1" noTextEdit="1"/>
              </p:cNvSpPr>
              <p:nvPr/>
            </p:nvSpPr>
            <p:spPr bwMode="gray">
              <a:xfrm>
                <a:off x="1756063" y="2258719"/>
                <a:ext cx="5953992" cy="2153953"/>
              </a:xfrm>
              <a:prstGeom prst="rect">
                <a:avLst/>
              </a:prstGeom>
              <a:blipFill>
                <a:blip r:embed="rId2"/>
                <a:stretch>
                  <a:fillRect l="-2559" t="-3683" r="-2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D24ACB-658B-4BEB-8048-0955D07D4506}"/>
                  </a:ext>
                </a:extLst>
              </p:cNvPr>
              <p:cNvSpPr txBox="1">
                <a:spLocks/>
              </p:cNvSpPr>
              <p:nvPr/>
            </p:nvSpPr>
            <p:spPr bwMode="gray">
              <a:xfrm>
                <a:off x="478369" y="5728856"/>
                <a:ext cx="11473384" cy="312201"/>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Multiple episodes necessary to update the state value function under a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endParaRPr lang="en-US" dirty="0"/>
              </a:p>
            </p:txBody>
          </p:sp>
        </mc:Choice>
        <mc:Fallback xmlns="">
          <p:sp>
            <p:nvSpPr>
              <p:cNvPr id="5" name="Content Placeholder 2">
                <a:extLst>
                  <a:ext uri="{FF2B5EF4-FFF2-40B4-BE49-F238E27FC236}">
                    <a16:creationId xmlns:a16="http://schemas.microsoft.com/office/drawing/2014/main" id="{09D24ACB-658B-4BEB-8048-0955D07D4506}"/>
                  </a:ext>
                </a:extLst>
              </p:cNvPr>
              <p:cNvSpPr txBox="1">
                <a:spLocks noRot="1" noChangeAspect="1" noMove="1" noResize="1" noEditPoints="1" noAdjustHandles="1" noChangeArrowheads="1" noChangeShapeType="1" noTextEdit="1"/>
              </p:cNvSpPr>
              <p:nvPr/>
            </p:nvSpPr>
            <p:spPr bwMode="gray">
              <a:xfrm>
                <a:off x="478369" y="5728856"/>
                <a:ext cx="11473384" cy="312201"/>
              </a:xfrm>
              <a:prstGeom prst="rect">
                <a:avLst/>
              </a:prstGeom>
              <a:blipFill>
                <a:blip r:embed="rId3"/>
                <a:stretch>
                  <a:fillRect l="-1275" t="-17647" b="-45098"/>
                </a:stretch>
              </a:blipFill>
            </p:spPr>
            <p:txBody>
              <a:bodyPr/>
              <a:lstStyle/>
              <a:p>
                <a:r>
                  <a:rPr lang="en-US">
                    <a:noFill/>
                  </a:rPr>
                  <a:t> </a:t>
                </a:r>
              </a:p>
            </p:txBody>
          </p:sp>
        </mc:Fallback>
      </mc:AlternateContent>
    </p:spTree>
    <p:extLst>
      <p:ext uri="{BB962C8B-B14F-4D97-AF65-F5344CB8AC3E}">
        <p14:creationId xmlns:p14="http://schemas.microsoft.com/office/powerpoint/2010/main" val="16963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11B5-A433-4038-80A6-730C43C28A21}"/>
              </a:ext>
            </a:extLst>
          </p:cNvPr>
          <p:cNvSpPr>
            <a:spLocks noGrp="1"/>
          </p:cNvSpPr>
          <p:nvPr>
            <p:ph type="title"/>
          </p:nvPr>
        </p:nvSpPr>
        <p:spPr/>
        <p:txBody>
          <a:bodyPr/>
          <a:lstStyle/>
          <a:p>
            <a:r>
              <a:rPr lang="en-US" dirty="0"/>
              <a:t>Incremental Mean</a:t>
            </a:r>
          </a:p>
        </p:txBody>
      </p:sp>
      <p:pic>
        <p:nvPicPr>
          <p:cNvPr id="4" name="Picture 3">
            <a:extLst>
              <a:ext uri="{FF2B5EF4-FFF2-40B4-BE49-F238E27FC236}">
                <a16:creationId xmlns:a16="http://schemas.microsoft.com/office/drawing/2014/main" id="{B16F67E1-43C2-48F5-99AF-189A1BE26FE6}"/>
              </a:ext>
            </a:extLst>
          </p:cNvPr>
          <p:cNvPicPr>
            <a:picLocks noChangeAspect="1"/>
          </p:cNvPicPr>
          <p:nvPr/>
        </p:nvPicPr>
        <p:blipFill>
          <a:blip r:embed="rId2"/>
          <a:stretch>
            <a:fillRect/>
          </a:stretch>
        </p:blipFill>
        <p:spPr>
          <a:xfrm>
            <a:off x="1081521" y="1084118"/>
            <a:ext cx="7716115" cy="4723492"/>
          </a:xfrm>
          <a:prstGeom prst="rect">
            <a:avLst/>
          </a:prstGeom>
        </p:spPr>
      </p:pic>
      <p:sp>
        <p:nvSpPr>
          <p:cNvPr id="5" name="Rectangle 4">
            <a:extLst>
              <a:ext uri="{FF2B5EF4-FFF2-40B4-BE49-F238E27FC236}">
                <a16:creationId xmlns:a16="http://schemas.microsoft.com/office/drawing/2014/main" id="{E9F2C1B4-9863-4A2A-BF07-CD7D7B847EBB}"/>
              </a:ext>
            </a:extLst>
          </p:cNvPr>
          <p:cNvSpPr/>
          <p:nvPr/>
        </p:nvSpPr>
        <p:spPr>
          <a:xfrm>
            <a:off x="1261629" y="6462052"/>
            <a:ext cx="10653279" cy="276999"/>
          </a:xfrm>
          <a:prstGeom prst="rect">
            <a:avLst/>
          </a:prstGeom>
        </p:spPr>
        <p:txBody>
          <a:bodyPr wrap="square">
            <a:sp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https://www.davidsilver.uk/wp-content/uploads/2020/03/MC-TD.pdf</a:t>
            </a:r>
          </a:p>
        </p:txBody>
      </p:sp>
    </p:spTree>
    <p:extLst>
      <p:ext uri="{BB962C8B-B14F-4D97-AF65-F5344CB8AC3E}">
        <p14:creationId xmlns:p14="http://schemas.microsoft.com/office/powerpoint/2010/main" val="2324574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FB1-858E-4293-96F9-5A957B08B3DF}"/>
              </a:ext>
            </a:extLst>
          </p:cNvPr>
          <p:cNvSpPr>
            <a:spLocks noGrp="1"/>
          </p:cNvSpPr>
          <p:nvPr>
            <p:ph type="title"/>
          </p:nvPr>
        </p:nvSpPr>
        <p:spPr/>
        <p:txBody>
          <a:bodyPr/>
          <a:lstStyle/>
          <a:p>
            <a:r>
              <a:rPr lang="en-US" dirty="0"/>
              <a:t>Incremental Monte Carlo Updates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51C29-3B4B-4508-A9B0-84C85E86EB2B}"/>
                  </a:ext>
                </a:extLst>
              </p:cNvPr>
              <p:cNvSpPr>
                <a:spLocks noGrp="1"/>
              </p:cNvSpPr>
              <p:nvPr>
                <p:ph idx="1"/>
              </p:nvPr>
            </p:nvSpPr>
            <p:spPr>
              <a:xfrm>
                <a:off x="734291" y="1294232"/>
                <a:ext cx="10838438" cy="3297313"/>
              </a:xfrm>
            </p:spPr>
            <p:txBody>
              <a:bodyPr/>
              <a:lstStyle/>
              <a:p>
                <a:r>
                  <a:rPr lang="en-US" dirty="0"/>
                  <a:t>Updates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r>
                  <a:rPr lang="en-US" dirty="0"/>
                  <a:t> after </a:t>
                </a:r>
                <a:r>
                  <a:rPr lang="en-US" u="sng" dirty="0"/>
                  <a:t>each</a:t>
                </a:r>
                <a:r>
                  <a:rPr lang="en-US" dirty="0"/>
                  <a:t> episode</a:t>
                </a:r>
              </a:p>
              <a:p>
                <a:pPr marL="342900" indent="-342900">
                  <a:buFont typeface="Arial" panose="020B0604020202020204" pitchFamily="34" charset="0"/>
                  <a:buChar char="•"/>
                </a:pPr>
                <a:r>
                  <a:rPr lang="en-US" dirty="0"/>
                  <a:t>Increments visits </a:t>
                </a:r>
                <a14:m>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m:rPr>
                            <m:sty m:val="p"/>
                          </m:rPr>
                          <a:rPr lang="en-US">
                            <a:latin typeface="Cambria Math" panose="02040503050406030204" pitchFamily="18" charset="0"/>
                          </a:rPr>
                          <m:t>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oMath>
                </a14:m>
                <a:r>
                  <a:rPr lang="en-US" dirty="0"/>
                  <a:t> </a:t>
                </a:r>
              </a:p>
              <a:p>
                <a:endParaRPr lang="en-US" dirty="0"/>
              </a:p>
              <a:p>
                <a:r>
                  <a:rPr lang="en-US" dirty="0"/>
                  <a:t>We are essentially tracking a running average, in other words, we are forgetting older episodes. Rate of forgetting can be further parameterized with a learning factor </a:t>
                </a:r>
                <a:r>
                  <a:rPr lang="en-US" dirty="0">
                    <a:solidFill>
                      <a:srgbClr val="C00000"/>
                    </a:solidFill>
                  </a:rPr>
                  <a:t>alpha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oMath>
                  </m:oMathPara>
                </a14:m>
                <a:endParaRPr lang="en-US" dirty="0"/>
              </a:p>
              <a:p>
                <a:endParaRPr lang="en-US" dirty="0"/>
              </a:p>
            </p:txBody>
          </p:sp>
        </mc:Choice>
        <mc:Fallback xmlns="">
          <p:sp>
            <p:nvSpPr>
              <p:cNvPr id="8" name="Content Placeholder 2">
                <a:extLst>
                  <a:ext uri="{FF2B5EF4-FFF2-40B4-BE49-F238E27FC236}">
                    <a16:creationId xmlns:a16="http://schemas.microsoft.com/office/drawing/2014/main" id="{27051C29-3B4B-4508-A9B0-84C85E86EB2B}"/>
                  </a:ext>
                </a:extLst>
              </p:cNvPr>
              <p:cNvSpPr>
                <a:spLocks noGrp="1" noRot="1" noChangeAspect="1" noMove="1" noResize="1" noEditPoints="1" noAdjustHandles="1" noChangeArrowheads="1" noChangeShapeType="1" noTextEdit="1"/>
              </p:cNvSpPr>
              <p:nvPr>
                <p:ph idx="1"/>
              </p:nvPr>
            </p:nvSpPr>
            <p:spPr>
              <a:xfrm>
                <a:off x="734291" y="1294232"/>
                <a:ext cx="10838438" cy="3297313"/>
              </a:xfrm>
              <a:blipFill>
                <a:blip r:embed="rId3"/>
                <a:stretch>
                  <a:fillRect l="-1350" t="-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A408B0F-94E1-4BE7-8F28-1CB10B7FE76E}"/>
                  </a:ext>
                </a:extLst>
              </p:cNvPr>
              <p:cNvSpPr txBox="1">
                <a:spLocks/>
              </p:cNvSpPr>
              <p:nvPr/>
            </p:nvSpPr>
            <p:spPr bwMode="gray">
              <a:xfrm>
                <a:off x="672022" y="5651003"/>
                <a:ext cx="9930889" cy="1046505"/>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u="sng" dirty="0"/>
                  <a:t>Caveats:</a:t>
                </a:r>
                <a:r>
                  <a:rPr lang="en-US" sz="1800" dirty="0"/>
                  <a:t> </a:t>
                </a:r>
              </a:p>
              <a:p>
                <a:pPr marL="285750" indent="-285750">
                  <a:lnSpc>
                    <a:spcPct val="100000"/>
                  </a:lnSpc>
                  <a:buFont typeface="Arial" panose="020B0604020202020204" pitchFamily="34" charset="0"/>
                  <a:buChar char="•"/>
                </a:pPr>
                <a:r>
                  <a:rPr lang="en-US" sz="1800" dirty="0"/>
                  <a:t>Requires complete episodes must terminate (reach terminal state)</a:t>
                </a:r>
              </a:p>
              <a:p>
                <a:pPr marL="285750" indent="-285750">
                  <a:lnSpc>
                    <a:spcPct val="100000"/>
                  </a:lnSpc>
                  <a:buFont typeface="Arial" panose="020B0604020202020204" pitchFamily="34" charset="0"/>
                  <a:buChar char="•"/>
                </a:pPr>
                <a:r>
                  <a:rPr lang="en-US" sz="1800" dirty="0"/>
                  <a:t>High variance, low bias (because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𝑡</m:t>
                        </m:r>
                      </m:sub>
                    </m:sSub>
                    <m:r>
                      <a:rPr lang="en-US" sz="1800" i="1">
                        <a:latin typeface="Cambria Math" panose="02040503050406030204" pitchFamily="18" charset="0"/>
                      </a:rPr>
                      <m:t> </m:t>
                    </m:r>
                  </m:oMath>
                </a14:m>
                <a:r>
                  <a:rPr lang="en-US" sz="1800" dirty="0"/>
                  <a:t> is an unbiased estimate of future rewards)</a:t>
                </a:r>
              </a:p>
            </p:txBody>
          </p:sp>
        </mc:Choice>
        <mc:Fallback xmlns="">
          <p:sp>
            <p:nvSpPr>
              <p:cNvPr id="6" name="Content Placeholder 2">
                <a:extLst>
                  <a:ext uri="{FF2B5EF4-FFF2-40B4-BE49-F238E27FC236}">
                    <a16:creationId xmlns:a16="http://schemas.microsoft.com/office/drawing/2014/main" id="{8A408B0F-94E1-4BE7-8F28-1CB10B7FE76E}"/>
                  </a:ext>
                </a:extLst>
              </p:cNvPr>
              <p:cNvSpPr txBox="1">
                <a:spLocks noRot="1" noChangeAspect="1" noMove="1" noResize="1" noEditPoints="1" noAdjustHandles="1" noChangeArrowheads="1" noChangeShapeType="1" noTextEdit="1"/>
              </p:cNvSpPr>
              <p:nvPr/>
            </p:nvSpPr>
            <p:spPr bwMode="gray">
              <a:xfrm>
                <a:off x="672022" y="5651003"/>
                <a:ext cx="9930889" cy="1046505"/>
              </a:xfrm>
              <a:prstGeom prst="rect">
                <a:avLst/>
              </a:prstGeom>
              <a:blipFill>
                <a:blip r:embed="rId2"/>
                <a:stretch>
                  <a:fillRect l="-1412" t="-7558" b="-1162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65845DD-C1AE-4665-A633-D0532FB49140}"/>
              </a:ext>
            </a:extLst>
          </p:cNvPr>
          <p:cNvSpPr/>
          <p:nvPr/>
        </p:nvSpPr>
        <p:spPr>
          <a:xfrm>
            <a:off x="672022" y="4534329"/>
            <a:ext cx="10983757"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Non-stationary estimator</a:t>
            </a:r>
          </a:p>
          <a:p>
            <a:pPr marL="285750" indent="-285750">
              <a:buFont typeface="Arial" panose="020B0604020202020204" pitchFamily="34" charset="0"/>
              <a:buChar char="•"/>
            </a:pPr>
            <a:r>
              <a:rPr lang="en-US" dirty="0"/>
              <a:t>Memoryless algorithms</a:t>
            </a:r>
          </a:p>
        </p:txBody>
      </p:sp>
    </p:spTree>
    <p:extLst>
      <p:ext uri="{BB962C8B-B14F-4D97-AF65-F5344CB8AC3E}">
        <p14:creationId xmlns:p14="http://schemas.microsoft.com/office/powerpoint/2010/main" val="3587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C1A3-848B-4C1A-A6DF-8FED58FF8D22}"/>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id="{4127FDF9-270E-42C1-B56A-836C8FD87F34}"/>
              </a:ext>
            </a:extLst>
          </p:cNvPr>
          <p:cNvSpPr>
            <a:spLocks noGrp="1"/>
          </p:cNvSpPr>
          <p:nvPr>
            <p:ph idx="1"/>
          </p:nvPr>
        </p:nvSpPr>
        <p:spPr>
          <a:xfrm>
            <a:off x="478369" y="1213307"/>
            <a:ext cx="11473384" cy="5198126"/>
          </a:xfrm>
        </p:spPr>
        <p:txBody>
          <a:bodyPr>
            <a:normAutofit/>
          </a:bodyPr>
          <a:lstStyle/>
          <a:p>
            <a:r>
              <a:rPr lang="en-US" dirty="0"/>
              <a:t>The multi-armed bandit (MAB) problem consists of an agent (gambler) choice at each round</a:t>
            </a:r>
          </a:p>
          <a:p>
            <a:r>
              <a:rPr lang="en-US" dirty="0"/>
              <a:t>of play one of K </a:t>
            </a:r>
            <a:r>
              <a:rPr lang="en-US" b="1" dirty="0"/>
              <a:t>arms</a:t>
            </a:r>
            <a:r>
              <a:rPr lang="en-US" dirty="0"/>
              <a:t>. Each arm has an unknown reward distribution. </a:t>
            </a:r>
          </a:p>
          <a:p>
            <a:endParaRPr lang="en-US" dirty="0"/>
          </a:p>
          <a:p>
            <a:r>
              <a:rPr lang="en-US" b="1" dirty="0"/>
              <a:t>Rewards</a:t>
            </a:r>
            <a:r>
              <a:rPr lang="en-US" dirty="0"/>
              <a:t> are only obtained (observed) when the arm is chosen. The goal of the agent is to maximize the cumulative expected rewards over a time horizon (T).</a:t>
            </a:r>
          </a:p>
          <a:p>
            <a:r>
              <a:rPr lang="en-US" dirty="0"/>
              <a:t> </a:t>
            </a:r>
          </a:p>
          <a:p>
            <a:r>
              <a:rPr lang="en-US" dirty="0"/>
              <a:t>The agent strategies consists of balancing the cost of acquiring knowledge about the arms (</a:t>
            </a:r>
            <a:r>
              <a:rPr lang="en-US" b="1" dirty="0"/>
              <a:t>exploration</a:t>
            </a:r>
            <a:r>
              <a:rPr lang="en-US" dirty="0"/>
              <a:t>) and maximizing the immediate rewards (</a:t>
            </a:r>
            <a:r>
              <a:rPr lang="en-US" b="1" dirty="0"/>
              <a:t>exploitation</a:t>
            </a:r>
            <a:r>
              <a:rPr lang="en-US" dirty="0"/>
              <a:t>).</a:t>
            </a:r>
          </a:p>
          <a:p>
            <a:endParaRPr lang="en-US" dirty="0"/>
          </a:p>
          <a:p>
            <a:r>
              <a:rPr lang="en-US" dirty="0"/>
              <a:t>The trade-off between exploration and exploitation implies a cost is called </a:t>
            </a:r>
            <a:r>
              <a:rPr lang="en-US" b="1" dirty="0"/>
              <a:t>regret</a:t>
            </a:r>
            <a:r>
              <a:rPr lang="en-US" dirty="0"/>
              <a:t> (L), which the agent wants to minimize over the time horizon T.</a:t>
            </a:r>
          </a:p>
          <a:p>
            <a:endParaRPr lang="en-US" dirty="0"/>
          </a:p>
        </p:txBody>
      </p:sp>
    </p:spTree>
    <p:extLst>
      <p:ext uri="{BB962C8B-B14F-4D97-AF65-F5344CB8AC3E}">
        <p14:creationId xmlns:p14="http://schemas.microsoft.com/office/powerpoint/2010/main" val="3707915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FB2A-6DD8-49F9-A8B3-8332D580B6CB}"/>
              </a:ext>
            </a:extLst>
          </p:cNvPr>
          <p:cNvSpPr>
            <a:spLocks noGrp="1"/>
          </p:cNvSpPr>
          <p:nvPr>
            <p:ph type="title"/>
          </p:nvPr>
        </p:nvSpPr>
        <p:spPr/>
        <p:txBody>
          <a:bodyPr/>
          <a:lstStyle/>
          <a:p>
            <a:r>
              <a:rPr lang="en-US" dirty="0"/>
              <a:t>Temporal Difference Learning</a:t>
            </a:r>
          </a:p>
        </p:txBody>
      </p:sp>
      <p:sp>
        <p:nvSpPr>
          <p:cNvPr id="3" name="Content Placeholder 2">
            <a:extLst>
              <a:ext uri="{FF2B5EF4-FFF2-40B4-BE49-F238E27FC236}">
                <a16:creationId xmlns:a16="http://schemas.microsoft.com/office/drawing/2014/main" id="{4E04B9C7-103F-450D-BBB6-9868621CD338}"/>
              </a:ext>
            </a:extLst>
          </p:cNvPr>
          <p:cNvSpPr>
            <a:spLocks noGrp="1"/>
          </p:cNvSpPr>
          <p:nvPr>
            <p:ph idx="1"/>
          </p:nvPr>
        </p:nvSpPr>
        <p:spPr>
          <a:xfrm>
            <a:off x="478369" y="1213308"/>
            <a:ext cx="11473384" cy="1206997"/>
          </a:xfrm>
        </p:spPr>
        <p:txBody>
          <a:bodyPr/>
          <a:lstStyle/>
          <a:p>
            <a:r>
              <a:rPr lang="en-US" dirty="0"/>
              <a:t>Recalling Policy Iteration</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21239B-6D52-4121-9899-DDC2CB920692}"/>
                  </a:ext>
                </a:extLst>
              </p:cNvPr>
              <p:cNvSpPr txBox="1"/>
              <p:nvPr/>
            </p:nvSpPr>
            <p:spPr bwMode="gray">
              <a:xfrm>
                <a:off x="1649545" y="1669303"/>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sup>
                      </m:sSup>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+1  </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𝑡</m:t>
                          </m:r>
                          <m:r>
                            <a:rPr lang="en-US" sz="2000" b="0" i="1" smtClean="0">
                              <a:latin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𝜋</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m:oMathPara>
                </a14:m>
                <a:endParaRPr lang="en-US" sz="2000" dirty="0" err="1"/>
              </a:p>
              <a:p>
                <a:pPr>
                  <a:spcBef>
                    <a:spcPts val="300"/>
                  </a:spcBef>
                  <a:spcAft>
                    <a:spcPts val="300"/>
                  </a:spcAft>
                  <a:buClr>
                    <a:schemeClr val="accent1"/>
                  </a:buClr>
                  <a:buSzPct val="90000"/>
                </a:pPr>
                <a:endParaRPr lang="en-US" sz="2000" dirty="0" err="1"/>
              </a:p>
            </p:txBody>
          </p:sp>
        </mc:Choice>
        <mc:Fallback xmlns="">
          <p:sp>
            <p:nvSpPr>
              <p:cNvPr id="4" name="TextBox 3">
                <a:extLst>
                  <a:ext uri="{FF2B5EF4-FFF2-40B4-BE49-F238E27FC236}">
                    <a16:creationId xmlns:a16="http://schemas.microsoft.com/office/drawing/2014/main" id="{7021239B-6D52-4121-9899-DDC2CB920692}"/>
                  </a:ext>
                </a:extLst>
              </p:cNvPr>
              <p:cNvSpPr txBox="1">
                <a:spLocks noRot="1" noChangeAspect="1" noMove="1" noResize="1" noEditPoints="1" noAdjustHandles="1" noChangeArrowheads="1" noChangeShapeType="1" noTextEdit="1"/>
              </p:cNvSpPr>
              <p:nvPr/>
            </p:nvSpPr>
            <p:spPr bwMode="gray">
              <a:xfrm>
                <a:off x="1649545" y="1669303"/>
                <a:ext cx="3323922" cy="423550"/>
              </a:xfrm>
              <a:prstGeom prst="rect">
                <a:avLst/>
              </a:prstGeom>
              <a:blipFill>
                <a:blip r:embed="rId2"/>
                <a:stretch>
                  <a:fillRect l="-2018" r="-63670" b="-8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E36104D-0742-45AA-883D-253848E835C3}"/>
              </a:ext>
            </a:extLst>
          </p:cNvPr>
          <p:cNvSpPr/>
          <p:nvPr/>
        </p:nvSpPr>
        <p:spPr bwMode="gray">
          <a:xfrm>
            <a:off x="3165764" y="2374584"/>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Box 5">
            <a:extLst>
              <a:ext uri="{FF2B5EF4-FFF2-40B4-BE49-F238E27FC236}">
                <a16:creationId xmlns:a16="http://schemas.microsoft.com/office/drawing/2014/main" id="{3220044F-A711-4FAB-AA67-B51429F2AB13}"/>
              </a:ext>
            </a:extLst>
          </p:cNvPr>
          <p:cNvSpPr txBox="1"/>
          <p:nvPr/>
        </p:nvSpPr>
        <p:spPr bwMode="gray">
          <a:xfrm>
            <a:off x="9338499" y="474684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TD-Error</a:t>
            </a:r>
          </a:p>
        </p:txBody>
      </p:sp>
      <p:cxnSp>
        <p:nvCxnSpPr>
          <p:cNvPr id="8" name="Connector: Elbow 7">
            <a:extLst>
              <a:ext uri="{FF2B5EF4-FFF2-40B4-BE49-F238E27FC236}">
                <a16:creationId xmlns:a16="http://schemas.microsoft.com/office/drawing/2014/main" id="{3039E56D-566C-4C30-BC70-28B0F15B2DE5}"/>
              </a:ext>
            </a:extLst>
          </p:cNvPr>
          <p:cNvCxnSpPr>
            <a:cxnSpLocks/>
            <a:stCxn id="20" idx="2"/>
            <a:endCxn id="6" idx="1"/>
          </p:cNvCxnSpPr>
          <p:nvPr/>
        </p:nvCxnSpPr>
        <p:spPr bwMode="gray">
          <a:xfrm rot="16200000" flipH="1">
            <a:off x="8804970" y="4389223"/>
            <a:ext cx="356634" cy="71042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F44F444-8480-45B7-8783-615A188852B5}"/>
              </a:ext>
            </a:extLst>
          </p:cNvPr>
          <p:cNvPicPr>
            <a:picLocks noChangeAspect="1"/>
          </p:cNvPicPr>
          <p:nvPr/>
        </p:nvPicPr>
        <p:blipFill>
          <a:blip r:embed="rId3"/>
          <a:stretch>
            <a:fillRect/>
          </a:stretch>
        </p:blipFill>
        <p:spPr>
          <a:xfrm>
            <a:off x="5063069" y="3973852"/>
            <a:ext cx="5923685" cy="596511"/>
          </a:xfrm>
          <a:prstGeom prst="rect">
            <a:avLst/>
          </a:prstGeom>
        </p:spPr>
      </p:pic>
      <p:grpSp>
        <p:nvGrpSpPr>
          <p:cNvPr id="15" name="Group 14">
            <a:extLst>
              <a:ext uri="{FF2B5EF4-FFF2-40B4-BE49-F238E27FC236}">
                <a16:creationId xmlns:a16="http://schemas.microsoft.com/office/drawing/2014/main" id="{5103DA2C-004F-4798-A554-71A0759CE049}"/>
              </a:ext>
            </a:extLst>
          </p:cNvPr>
          <p:cNvGrpSpPr/>
          <p:nvPr/>
        </p:nvGrpSpPr>
        <p:grpSpPr>
          <a:xfrm>
            <a:off x="873223" y="3622043"/>
            <a:ext cx="3449395" cy="861458"/>
            <a:chOff x="873223" y="3622043"/>
            <a:chExt cx="3449395" cy="861458"/>
          </a:xfrm>
        </p:grpSpPr>
        <p:pic>
          <p:nvPicPr>
            <p:cNvPr id="11" name="Picture 10">
              <a:extLst>
                <a:ext uri="{FF2B5EF4-FFF2-40B4-BE49-F238E27FC236}">
                  <a16:creationId xmlns:a16="http://schemas.microsoft.com/office/drawing/2014/main" id="{F338EA76-D634-4B69-8DA0-F292461D1282}"/>
                </a:ext>
              </a:extLst>
            </p:cNvPr>
            <p:cNvPicPr>
              <a:picLocks noChangeAspect="1"/>
            </p:cNvPicPr>
            <p:nvPr/>
          </p:nvPicPr>
          <p:blipFill>
            <a:blip r:embed="rId4"/>
            <a:stretch>
              <a:fillRect/>
            </a:stretch>
          </p:blipFill>
          <p:spPr>
            <a:xfrm>
              <a:off x="873223" y="4060715"/>
              <a:ext cx="3449395" cy="422786"/>
            </a:xfrm>
            <a:prstGeom prst="rect">
              <a:avLst/>
            </a:prstGeom>
          </p:spPr>
        </p:pic>
        <p:sp>
          <p:nvSpPr>
            <p:cNvPr id="14" name="TextBox 13">
              <a:extLst>
                <a:ext uri="{FF2B5EF4-FFF2-40B4-BE49-F238E27FC236}">
                  <a16:creationId xmlns:a16="http://schemas.microsoft.com/office/drawing/2014/main" id="{10F3632F-B8F6-449F-9211-CE366C75BE38}"/>
                </a:ext>
              </a:extLst>
            </p:cNvPr>
            <p:cNvSpPr txBox="1"/>
            <p:nvPr/>
          </p:nvSpPr>
          <p:spPr bwMode="gray">
            <a:xfrm>
              <a:off x="1748978" y="3622043"/>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Monte Carlo</a:t>
              </a:r>
            </a:p>
          </p:txBody>
        </p:sp>
      </p:grpSp>
      <p:sp>
        <p:nvSpPr>
          <p:cNvPr id="17" name="Rectangle 16">
            <a:extLst>
              <a:ext uri="{FF2B5EF4-FFF2-40B4-BE49-F238E27FC236}">
                <a16:creationId xmlns:a16="http://schemas.microsoft.com/office/drawing/2014/main" id="{F7A2A3C2-41CC-4F2C-98C5-E987E65D25A8}"/>
              </a:ext>
            </a:extLst>
          </p:cNvPr>
          <p:cNvSpPr/>
          <p:nvPr/>
        </p:nvSpPr>
        <p:spPr bwMode="gray">
          <a:xfrm>
            <a:off x="803564" y="3586167"/>
            <a:ext cx="3553691"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3B52DB6E-E133-4B28-A34D-736AAF31E2CC}"/>
              </a:ext>
            </a:extLst>
          </p:cNvPr>
          <p:cNvSpPr txBox="1"/>
          <p:nvPr/>
        </p:nvSpPr>
        <p:spPr bwMode="gray">
          <a:xfrm>
            <a:off x="7259781" y="358616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 Learning </a:t>
            </a:r>
          </a:p>
        </p:txBody>
      </p:sp>
      <p:sp>
        <p:nvSpPr>
          <p:cNvPr id="18" name="Rectangle 17">
            <a:extLst>
              <a:ext uri="{FF2B5EF4-FFF2-40B4-BE49-F238E27FC236}">
                <a16:creationId xmlns:a16="http://schemas.microsoft.com/office/drawing/2014/main" id="{A3609102-30A5-4B80-B98B-7859F073921A}"/>
              </a:ext>
            </a:extLst>
          </p:cNvPr>
          <p:cNvSpPr/>
          <p:nvPr/>
        </p:nvSpPr>
        <p:spPr bwMode="gray">
          <a:xfrm>
            <a:off x="5030317" y="3566481"/>
            <a:ext cx="6054534"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4B286AA8-1F0D-4202-8E78-8213912CB958}"/>
              </a:ext>
            </a:extLst>
          </p:cNvPr>
          <p:cNvSpPr/>
          <p:nvPr/>
        </p:nvSpPr>
        <p:spPr>
          <a:xfrm>
            <a:off x="1167088" y="5213649"/>
            <a:ext cx="9805713"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Updates with partial episodes</a:t>
            </a:r>
          </a:p>
          <a:p>
            <a:pPr marL="285750" indent="-285750">
              <a:buFont typeface="Arial" panose="020B0604020202020204" pitchFamily="34" charset="0"/>
              <a:buChar char="•"/>
            </a:pPr>
            <a:r>
              <a:rPr lang="en-US" dirty="0"/>
              <a:t>Size of partial episode is parameterizable (lambda)</a:t>
            </a:r>
          </a:p>
        </p:txBody>
      </p:sp>
      <p:sp>
        <p:nvSpPr>
          <p:cNvPr id="20" name="Rectangle 19">
            <a:extLst>
              <a:ext uri="{FF2B5EF4-FFF2-40B4-BE49-F238E27FC236}">
                <a16:creationId xmlns:a16="http://schemas.microsoft.com/office/drawing/2014/main" id="{9740BDA7-0F78-43EC-B137-FED9C400547B}"/>
              </a:ext>
            </a:extLst>
          </p:cNvPr>
          <p:cNvSpPr/>
          <p:nvPr/>
        </p:nvSpPr>
        <p:spPr bwMode="gray">
          <a:xfrm>
            <a:off x="7724224" y="4520399"/>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TextBox 20">
            <a:extLst>
              <a:ext uri="{FF2B5EF4-FFF2-40B4-BE49-F238E27FC236}">
                <a16:creationId xmlns:a16="http://schemas.microsoft.com/office/drawing/2014/main" id="{20C9BDC1-ADA5-4367-9095-76F914188691}"/>
              </a:ext>
            </a:extLst>
          </p:cNvPr>
          <p:cNvSpPr txBox="1"/>
          <p:nvPr/>
        </p:nvSpPr>
        <p:spPr bwMode="gray">
          <a:xfrm>
            <a:off x="4856019" y="2640831"/>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Bootstrapping</a:t>
            </a:r>
          </a:p>
        </p:txBody>
      </p:sp>
      <p:cxnSp>
        <p:nvCxnSpPr>
          <p:cNvPr id="22" name="Connector: Elbow 21">
            <a:extLst>
              <a:ext uri="{FF2B5EF4-FFF2-40B4-BE49-F238E27FC236}">
                <a16:creationId xmlns:a16="http://schemas.microsoft.com/office/drawing/2014/main" id="{8F296DCA-7E14-4556-89D0-7FB83C621EF5}"/>
              </a:ext>
            </a:extLst>
          </p:cNvPr>
          <p:cNvCxnSpPr>
            <a:cxnSpLocks/>
            <a:stCxn id="5" idx="2"/>
            <a:endCxn id="21" idx="1"/>
          </p:cNvCxnSpPr>
          <p:nvPr/>
        </p:nvCxnSpPr>
        <p:spPr bwMode="gray">
          <a:xfrm rot="16200000" flipH="1">
            <a:off x="4264601" y="2225317"/>
            <a:ext cx="396433" cy="78640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654FD6A-F695-4FDA-BF08-43C4C64DE034}"/>
              </a:ext>
            </a:extLst>
          </p:cNvPr>
          <p:cNvSpPr txBox="1">
            <a:spLocks/>
          </p:cNvSpPr>
          <p:nvPr/>
        </p:nvSpPr>
        <p:spPr bwMode="gray">
          <a:xfrm>
            <a:off x="1174015" y="6293131"/>
            <a:ext cx="9798786" cy="307520"/>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u="sng" dirty="0"/>
              <a:t>Caveat:</a:t>
            </a:r>
            <a:r>
              <a:rPr lang="en-US" sz="1800" dirty="0"/>
              <a:t> High Bias, but less variance (because update depends on only one action)</a:t>
            </a:r>
          </a:p>
        </p:txBody>
      </p:sp>
    </p:spTree>
    <p:extLst>
      <p:ext uri="{BB962C8B-B14F-4D97-AF65-F5344CB8AC3E}">
        <p14:creationId xmlns:p14="http://schemas.microsoft.com/office/powerpoint/2010/main" val="27469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6" grpId="0"/>
      <p:bldP spid="18" grpId="0" animBg="1"/>
      <p:bldP spid="19" grpId="0" animBg="1"/>
      <p:bldP spid="20" grpId="0" animBg="1"/>
      <p:bldP spid="21" grpId="0"/>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1719-3938-427F-85C4-74E9BA4BB9EC}"/>
              </a:ext>
            </a:extLst>
          </p:cNvPr>
          <p:cNvSpPr>
            <a:spLocks noGrp="1"/>
          </p:cNvSpPr>
          <p:nvPr>
            <p:ph type="title"/>
          </p:nvPr>
        </p:nvSpPr>
        <p:spPr/>
        <p:txBody>
          <a:bodyPr/>
          <a:lstStyle/>
          <a:p>
            <a:r>
              <a:rPr lang="en-US" dirty="0"/>
              <a:t>Batch Learning = Limited Budget</a:t>
            </a:r>
          </a:p>
        </p:txBody>
      </p:sp>
      <p:pic>
        <p:nvPicPr>
          <p:cNvPr id="4" name="Picture 3">
            <a:extLst>
              <a:ext uri="{FF2B5EF4-FFF2-40B4-BE49-F238E27FC236}">
                <a16:creationId xmlns:a16="http://schemas.microsoft.com/office/drawing/2014/main" id="{4949303C-8C41-4F64-9DFA-524D46ABC3EB}"/>
              </a:ext>
            </a:extLst>
          </p:cNvPr>
          <p:cNvPicPr>
            <a:picLocks noChangeAspect="1"/>
          </p:cNvPicPr>
          <p:nvPr/>
        </p:nvPicPr>
        <p:blipFill>
          <a:blip r:embed="rId2"/>
          <a:stretch>
            <a:fillRect/>
          </a:stretch>
        </p:blipFill>
        <p:spPr>
          <a:xfrm>
            <a:off x="7919844" y="4137532"/>
            <a:ext cx="3793788" cy="2576467"/>
          </a:xfrm>
          <a:prstGeom prst="rect">
            <a:avLst/>
          </a:prstGeom>
        </p:spPr>
      </p:pic>
      <p:sp>
        <p:nvSpPr>
          <p:cNvPr id="5" name="TextBox 4">
            <a:extLst>
              <a:ext uri="{FF2B5EF4-FFF2-40B4-BE49-F238E27FC236}">
                <a16:creationId xmlns:a16="http://schemas.microsoft.com/office/drawing/2014/main" id="{42FDE152-9BD1-4931-BAA7-92236621AA4D}"/>
              </a:ext>
            </a:extLst>
          </p:cNvPr>
          <p:cNvSpPr txBox="1"/>
          <p:nvPr/>
        </p:nvSpPr>
        <p:spPr bwMode="gray">
          <a:xfrm>
            <a:off x="503142" y="1258349"/>
            <a:ext cx="6979641" cy="7550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The batch dataset has 8 episodes with the following (state, return) values</a:t>
            </a:r>
          </a:p>
          <a:p>
            <a:pPr>
              <a:spcBef>
                <a:spcPts val="300"/>
              </a:spcBef>
              <a:spcAft>
                <a:spcPts val="300"/>
              </a:spcAft>
              <a:buClr>
                <a:schemeClr val="accent1"/>
              </a:buClr>
              <a:buSzPct val="90000"/>
            </a:pPr>
            <a:endParaRPr lang="en-US" sz="2000" dirty="0"/>
          </a:p>
        </p:txBody>
      </p:sp>
      <p:graphicFrame>
        <p:nvGraphicFramePr>
          <p:cNvPr id="6" name="Table 6">
            <a:extLst>
              <a:ext uri="{FF2B5EF4-FFF2-40B4-BE49-F238E27FC236}">
                <a16:creationId xmlns:a16="http://schemas.microsoft.com/office/drawing/2014/main" id="{F0351E48-254D-48F2-BD7B-5FC34C25688D}"/>
              </a:ext>
            </a:extLst>
          </p:cNvPr>
          <p:cNvGraphicFramePr>
            <a:graphicFrameLocks noGrp="1"/>
          </p:cNvGraphicFramePr>
          <p:nvPr/>
        </p:nvGraphicFramePr>
        <p:xfrm>
          <a:off x="478368" y="2313263"/>
          <a:ext cx="3330234" cy="3566160"/>
        </p:xfrm>
        <a:graphic>
          <a:graphicData uri="http://schemas.openxmlformats.org/drawingml/2006/table">
            <a:tbl>
              <a:tblPr firstRow="1" bandRow="1">
                <a:tableStyleId>{F5AB1C69-6EDB-4FF4-983F-18BD219EF322}</a:tableStyleId>
              </a:tblPr>
              <a:tblGrid>
                <a:gridCol w="1400766">
                  <a:extLst>
                    <a:ext uri="{9D8B030D-6E8A-4147-A177-3AD203B41FA5}">
                      <a16:colId xmlns:a16="http://schemas.microsoft.com/office/drawing/2014/main" val="4146626659"/>
                    </a:ext>
                  </a:extLst>
                </a:gridCol>
                <a:gridCol w="1929468">
                  <a:extLst>
                    <a:ext uri="{9D8B030D-6E8A-4147-A177-3AD203B41FA5}">
                      <a16:colId xmlns:a16="http://schemas.microsoft.com/office/drawing/2014/main" val="4004261073"/>
                    </a:ext>
                  </a:extLst>
                </a:gridCol>
              </a:tblGrid>
              <a:tr h="370840">
                <a:tc>
                  <a:txBody>
                    <a:bodyPr/>
                    <a:lstStyle/>
                    <a:p>
                      <a:pPr algn="ctr"/>
                      <a:r>
                        <a:rPr lang="en-US" sz="2000" dirty="0"/>
                        <a:t>Episode</a:t>
                      </a:r>
                    </a:p>
                  </a:txBody>
                  <a:tcPr/>
                </a:tc>
                <a:tc>
                  <a:txBody>
                    <a:bodyPr/>
                    <a:lstStyle/>
                    <a:p>
                      <a:pPr algn="ctr"/>
                      <a:r>
                        <a:rPr lang="en-US" sz="2000" dirty="0"/>
                        <a:t>Data</a:t>
                      </a:r>
                    </a:p>
                  </a:txBody>
                  <a:tcPr/>
                </a:tc>
                <a:extLst>
                  <a:ext uri="{0D108BD9-81ED-4DB2-BD59-A6C34878D82A}">
                    <a16:rowId xmlns:a16="http://schemas.microsoft.com/office/drawing/2014/main" val="679510420"/>
                  </a:ext>
                </a:extLst>
              </a:tr>
              <a:tr h="370840">
                <a:tc>
                  <a:txBody>
                    <a:bodyPr/>
                    <a:lstStyle/>
                    <a:p>
                      <a:pPr algn="ctr"/>
                      <a:r>
                        <a:rPr lang="en-US" sz="2000" dirty="0"/>
                        <a:t>1</a:t>
                      </a:r>
                    </a:p>
                  </a:txBody>
                  <a:tcPr/>
                </a:tc>
                <a:tc>
                  <a:txBody>
                    <a:bodyPr/>
                    <a:lstStyle/>
                    <a:p>
                      <a:r>
                        <a:rPr lang="en-US" sz="2000" dirty="0"/>
                        <a:t>(A,0), (B,0)</a:t>
                      </a:r>
                    </a:p>
                  </a:txBody>
                  <a:tcPr/>
                </a:tc>
                <a:extLst>
                  <a:ext uri="{0D108BD9-81ED-4DB2-BD59-A6C34878D82A}">
                    <a16:rowId xmlns:a16="http://schemas.microsoft.com/office/drawing/2014/main" val="3141970928"/>
                  </a:ext>
                </a:extLst>
              </a:tr>
              <a:tr h="370840">
                <a:tc>
                  <a:txBody>
                    <a:bodyPr/>
                    <a:lstStyle/>
                    <a:p>
                      <a:pPr algn="ctr"/>
                      <a:r>
                        <a:rPr lang="en-US" sz="2000" dirty="0"/>
                        <a:t>2</a:t>
                      </a:r>
                    </a:p>
                  </a:txBody>
                  <a:tcPr/>
                </a:tc>
                <a:tc>
                  <a:txBody>
                    <a:bodyPr/>
                    <a:lstStyle/>
                    <a:p>
                      <a:r>
                        <a:rPr lang="en-US" sz="2000" dirty="0"/>
                        <a:t>(B,1)</a:t>
                      </a:r>
                    </a:p>
                  </a:txBody>
                  <a:tcPr/>
                </a:tc>
                <a:extLst>
                  <a:ext uri="{0D108BD9-81ED-4DB2-BD59-A6C34878D82A}">
                    <a16:rowId xmlns:a16="http://schemas.microsoft.com/office/drawing/2014/main" val="190121232"/>
                  </a:ext>
                </a:extLst>
              </a:tr>
              <a:tr h="370840">
                <a:tc>
                  <a:txBody>
                    <a:bodyPr/>
                    <a:lstStyle/>
                    <a:p>
                      <a:pPr algn="ctr"/>
                      <a:r>
                        <a:rPr lang="en-US" sz="2000" dirty="0"/>
                        <a:t>3</a:t>
                      </a:r>
                    </a:p>
                  </a:txBody>
                  <a:tcPr/>
                </a:tc>
                <a:tc>
                  <a:txBody>
                    <a:bodyPr/>
                    <a:lstStyle/>
                    <a:p>
                      <a:r>
                        <a:rPr lang="en-US" sz="2000" dirty="0"/>
                        <a:t>(B,1)</a:t>
                      </a:r>
                    </a:p>
                  </a:txBody>
                  <a:tcPr/>
                </a:tc>
                <a:extLst>
                  <a:ext uri="{0D108BD9-81ED-4DB2-BD59-A6C34878D82A}">
                    <a16:rowId xmlns:a16="http://schemas.microsoft.com/office/drawing/2014/main" val="3421468214"/>
                  </a:ext>
                </a:extLst>
              </a:tr>
              <a:tr h="370840">
                <a:tc>
                  <a:txBody>
                    <a:bodyPr/>
                    <a:lstStyle/>
                    <a:p>
                      <a:pPr algn="ctr"/>
                      <a:r>
                        <a:rPr lang="en-US" sz="2000" dirty="0"/>
                        <a:t>4</a:t>
                      </a:r>
                    </a:p>
                  </a:txBody>
                  <a:tcPr/>
                </a:tc>
                <a:tc>
                  <a:txBody>
                    <a:bodyPr/>
                    <a:lstStyle/>
                    <a:p>
                      <a:r>
                        <a:rPr lang="en-US" sz="2000" dirty="0"/>
                        <a:t>(B,1)</a:t>
                      </a:r>
                    </a:p>
                  </a:txBody>
                  <a:tcPr/>
                </a:tc>
                <a:extLst>
                  <a:ext uri="{0D108BD9-81ED-4DB2-BD59-A6C34878D82A}">
                    <a16:rowId xmlns:a16="http://schemas.microsoft.com/office/drawing/2014/main" val="3761026832"/>
                  </a:ext>
                </a:extLst>
              </a:tr>
              <a:tr h="370840">
                <a:tc>
                  <a:txBody>
                    <a:bodyPr/>
                    <a:lstStyle/>
                    <a:p>
                      <a:pPr algn="ctr"/>
                      <a:r>
                        <a:rPr lang="en-US" sz="2000" dirty="0"/>
                        <a:t>5</a:t>
                      </a:r>
                    </a:p>
                  </a:txBody>
                  <a:tcPr/>
                </a:tc>
                <a:tc>
                  <a:txBody>
                    <a:bodyPr/>
                    <a:lstStyle/>
                    <a:p>
                      <a:r>
                        <a:rPr lang="en-US" sz="2000" dirty="0"/>
                        <a:t>(B,1)</a:t>
                      </a:r>
                    </a:p>
                  </a:txBody>
                  <a:tcPr/>
                </a:tc>
                <a:extLst>
                  <a:ext uri="{0D108BD9-81ED-4DB2-BD59-A6C34878D82A}">
                    <a16:rowId xmlns:a16="http://schemas.microsoft.com/office/drawing/2014/main" val="1229403221"/>
                  </a:ext>
                </a:extLst>
              </a:tr>
              <a:tr h="370840">
                <a:tc>
                  <a:txBody>
                    <a:bodyPr/>
                    <a:lstStyle/>
                    <a:p>
                      <a:pPr algn="ctr"/>
                      <a:r>
                        <a:rPr lang="en-US" sz="2000" dirty="0"/>
                        <a:t>6</a:t>
                      </a:r>
                    </a:p>
                  </a:txBody>
                  <a:tcPr/>
                </a:tc>
                <a:tc>
                  <a:txBody>
                    <a:bodyPr/>
                    <a:lstStyle/>
                    <a:p>
                      <a:r>
                        <a:rPr lang="en-US" sz="2000" dirty="0"/>
                        <a:t>(B,1)</a:t>
                      </a:r>
                    </a:p>
                  </a:txBody>
                  <a:tcPr/>
                </a:tc>
                <a:extLst>
                  <a:ext uri="{0D108BD9-81ED-4DB2-BD59-A6C34878D82A}">
                    <a16:rowId xmlns:a16="http://schemas.microsoft.com/office/drawing/2014/main" val="683021029"/>
                  </a:ext>
                </a:extLst>
              </a:tr>
              <a:tr h="370840">
                <a:tc>
                  <a:txBody>
                    <a:bodyPr/>
                    <a:lstStyle/>
                    <a:p>
                      <a:pPr algn="ctr"/>
                      <a:r>
                        <a:rPr lang="en-US" sz="2000" dirty="0"/>
                        <a:t>7</a:t>
                      </a:r>
                    </a:p>
                  </a:txBody>
                  <a:tcPr/>
                </a:tc>
                <a:tc>
                  <a:txBody>
                    <a:bodyPr/>
                    <a:lstStyle/>
                    <a:p>
                      <a:r>
                        <a:rPr lang="en-US" sz="2000" dirty="0"/>
                        <a:t>(B,1)</a:t>
                      </a:r>
                    </a:p>
                  </a:txBody>
                  <a:tcPr/>
                </a:tc>
                <a:extLst>
                  <a:ext uri="{0D108BD9-81ED-4DB2-BD59-A6C34878D82A}">
                    <a16:rowId xmlns:a16="http://schemas.microsoft.com/office/drawing/2014/main" val="3788982739"/>
                  </a:ext>
                </a:extLst>
              </a:tr>
              <a:tr h="370840">
                <a:tc>
                  <a:txBody>
                    <a:bodyPr/>
                    <a:lstStyle/>
                    <a:p>
                      <a:pPr algn="ctr"/>
                      <a:r>
                        <a:rPr lang="en-US" sz="2000" dirty="0"/>
                        <a:t>8</a:t>
                      </a:r>
                    </a:p>
                  </a:txBody>
                  <a:tcPr/>
                </a:tc>
                <a:tc>
                  <a:txBody>
                    <a:bodyPr/>
                    <a:lstStyle/>
                    <a:p>
                      <a:r>
                        <a:rPr lang="en-US" sz="2000" dirty="0"/>
                        <a:t>(B,0)</a:t>
                      </a:r>
                    </a:p>
                  </a:txBody>
                  <a:tcPr/>
                </a:tc>
                <a:extLst>
                  <a:ext uri="{0D108BD9-81ED-4DB2-BD59-A6C34878D82A}">
                    <a16:rowId xmlns:a16="http://schemas.microsoft.com/office/drawing/2014/main" val="2518788389"/>
                  </a:ext>
                </a:extLst>
              </a:tr>
            </a:tbl>
          </a:graphicData>
        </a:graphic>
      </p:graphicFrame>
      <p:sp>
        <p:nvSpPr>
          <p:cNvPr id="8" name="TextBox 7">
            <a:extLst>
              <a:ext uri="{FF2B5EF4-FFF2-40B4-BE49-F238E27FC236}">
                <a16:creationId xmlns:a16="http://schemas.microsoft.com/office/drawing/2014/main" id="{3D7B2CA8-23EF-444A-807A-9F8C74C5B9A3}"/>
              </a:ext>
            </a:extLst>
          </p:cNvPr>
          <p:cNvSpPr txBox="1"/>
          <p:nvPr/>
        </p:nvSpPr>
        <p:spPr bwMode="gray">
          <a:xfrm>
            <a:off x="4438913" y="2184807"/>
            <a:ext cx="6979640" cy="44933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What are the value function estimates for A and B?</a:t>
            </a:r>
          </a:p>
          <a:p>
            <a:pPr>
              <a:spcBef>
                <a:spcPts val="300"/>
              </a:spcBef>
              <a:spcAft>
                <a:spcPts val="300"/>
              </a:spcAft>
              <a:buClr>
                <a:schemeClr val="accent1"/>
              </a:buClr>
              <a:buSzPct val="90000"/>
            </a:pPr>
            <a:endParaRPr lang="en-US" sz="2000" dirty="0"/>
          </a:p>
        </p:txBody>
      </p:sp>
      <p:sp>
        <p:nvSpPr>
          <p:cNvPr id="9" name="Rectangle 8">
            <a:extLst>
              <a:ext uri="{FF2B5EF4-FFF2-40B4-BE49-F238E27FC236}">
                <a16:creationId xmlns:a16="http://schemas.microsoft.com/office/drawing/2014/main" id="{1CCD0858-CF63-4647-BFFF-7FD0DA6AAEEC}"/>
              </a:ext>
            </a:extLst>
          </p:cNvPr>
          <p:cNvSpPr/>
          <p:nvPr/>
        </p:nvSpPr>
        <p:spPr>
          <a:xfrm>
            <a:off x="4389410" y="2571866"/>
            <a:ext cx="7324222"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Monte Carlo:</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(A) = 0/8 = 0,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6/8 = </a:t>
            </a:r>
            <a:r>
              <a:rPr lang="en-US" dirty="0">
                <a:solidFill>
                  <a:srgbClr val="C00000"/>
                </a:solidFill>
              </a:rPr>
              <a:t>0.75</a:t>
            </a:r>
          </a:p>
        </p:txBody>
      </p:sp>
      <p:sp>
        <p:nvSpPr>
          <p:cNvPr id="10" name="Rectangle 9">
            <a:extLst>
              <a:ext uri="{FF2B5EF4-FFF2-40B4-BE49-F238E27FC236}">
                <a16:creationId xmlns:a16="http://schemas.microsoft.com/office/drawing/2014/main" id="{F5343F6C-E928-467E-8147-DFD2C1819966}"/>
              </a:ext>
            </a:extLst>
          </p:cNvPr>
          <p:cNvSpPr/>
          <p:nvPr/>
        </p:nvSpPr>
        <p:spPr>
          <a:xfrm>
            <a:off x="4434783" y="3668983"/>
            <a:ext cx="6096000" cy="1077218"/>
          </a:xfrm>
          <a:prstGeom prst="rect">
            <a:avLst/>
          </a:prstGeom>
        </p:spPr>
        <p:txBody>
          <a:bodyPr>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Temporal Difference</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V(A) = R(A) + [</a:t>
            </a:r>
            <a:r>
              <a:rPr lang="en-US" dirty="0">
                <a:solidFill>
                  <a:srgbClr val="C00000"/>
                </a:solidFill>
              </a:rPr>
              <a:t>R(B) + V(B) </a:t>
            </a:r>
            <a:r>
              <a:rPr lang="en-US" dirty="0"/>
              <a:t>- V(A)] = </a:t>
            </a:r>
            <a:r>
              <a:rPr lang="en-US" dirty="0">
                <a:solidFill>
                  <a:srgbClr val="C00000"/>
                </a:solidFill>
              </a:rPr>
              <a:t>0.75</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0.75</a:t>
            </a:r>
          </a:p>
        </p:txBody>
      </p:sp>
    </p:spTree>
    <p:extLst>
      <p:ext uri="{BB962C8B-B14F-4D97-AF65-F5344CB8AC3E}">
        <p14:creationId xmlns:p14="http://schemas.microsoft.com/office/powerpoint/2010/main" val="35250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0F82-7AEC-4F48-93E7-3C6182ECD640}"/>
              </a:ext>
            </a:extLst>
          </p:cNvPr>
          <p:cNvSpPr>
            <a:spLocks noGrp="1"/>
          </p:cNvSpPr>
          <p:nvPr>
            <p:ph type="title"/>
          </p:nvPr>
        </p:nvSpPr>
        <p:spPr/>
        <p:txBody>
          <a:bodyPr anchor="t">
            <a:normAutofit/>
          </a:bodyPr>
          <a:lstStyle/>
          <a:p>
            <a:r>
              <a:rPr lang="pt-BR" dirty="0"/>
              <a:t>Temporal Difference (TD) vs Monte Carlo (MC)</a:t>
            </a:r>
            <a:endParaRPr lang="en-US" dirty="0"/>
          </a:p>
        </p:txBody>
      </p:sp>
      <p:pic>
        <p:nvPicPr>
          <p:cNvPr id="4" name="Picture 3">
            <a:extLst>
              <a:ext uri="{FF2B5EF4-FFF2-40B4-BE49-F238E27FC236}">
                <a16:creationId xmlns:a16="http://schemas.microsoft.com/office/drawing/2014/main" id="{A6CE1446-27B2-4CF3-BC6F-3F43065B34D8}"/>
              </a:ext>
            </a:extLst>
          </p:cNvPr>
          <p:cNvPicPr>
            <a:picLocks noChangeAspect="1"/>
          </p:cNvPicPr>
          <p:nvPr/>
        </p:nvPicPr>
        <p:blipFill>
          <a:blip r:embed="rId3"/>
          <a:stretch>
            <a:fillRect/>
          </a:stretch>
        </p:blipFill>
        <p:spPr>
          <a:xfrm>
            <a:off x="1003416" y="2034971"/>
            <a:ext cx="10423293" cy="4273550"/>
          </a:xfrm>
          <a:prstGeom prst="rect">
            <a:avLst/>
          </a:prstGeom>
          <a:noFill/>
        </p:spPr>
      </p:pic>
      <p:sp>
        <p:nvSpPr>
          <p:cNvPr id="6" name="TextBox 5">
            <a:extLst>
              <a:ext uri="{FF2B5EF4-FFF2-40B4-BE49-F238E27FC236}">
                <a16:creationId xmlns:a16="http://schemas.microsoft.com/office/drawing/2014/main" id="{57C0DA6C-68D7-4435-BB56-C1C62E08A04A}"/>
              </a:ext>
            </a:extLst>
          </p:cNvPr>
          <p:cNvSpPr txBox="1"/>
          <p:nvPr/>
        </p:nvSpPr>
        <p:spPr bwMode="gray">
          <a:xfrm>
            <a:off x="1003416" y="6403362"/>
            <a:ext cx="4941115" cy="2265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page 125 [Sutton &amp; Barto 2018</a:t>
            </a:r>
            <a:r>
              <a:rPr lang="en-US" sz="1200" dirty="0"/>
              <a:t>]</a:t>
            </a:r>
          </a:p>
        </p:txBody>
      </p:sp>
      <p:pic>
        <p:nvPicPr>
          <p:cNvPr id="7" name="Picture 6">
            <a:extLst>
              <a:ext uri="{FF2B5EF4-FFF2-40B4-BE49-F238E27FC236}">
                <a16:creationId xmlns:a16="http://schemas.microsoft.com/office/drawing/2014/main" id="{B6704A5F-45EC-49D5-B631-3911A0E4B1DD}"/>
              </a:ext>
            </a:extLst>
          </p:cNvPr>
          <p:cNvPicPr>
            <a:picLocks noChangeAspect="1"/>
          </p:cNvPicPr>
          <p:nvPr/>
        </p:nvPicPr>
        <p:blipFill>
          <a:blip r:embed="rId4"/>
          <a:stretch>
            <a:fillRect/>
          </a:stretch>
        </p:blipFill>
        <p:spPr>
          <a:xfrm>
            <a:off x="1812808" y="961039"/>
            <a:ext cx="8566383" cy="1048765"/>
          </a:xfrm>
          <a:prstGeom prst="rect">
            <a:avLst/>
          </a:prstGeom>
        </p:spPr>
      </p:pic>
    </p:spTree>
    <p:extLst>
      <p:ext uri="{BB962C8B-B14F-4D97-AF65-F5344CB8AC3E}">
        <p14:creationId xmlns:p14="http://schemas.microsoft.com/office/powerpoint/2010/main" val="1222108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FD59-B637-4237-A72C-E5A13EBEC532}"/>
              </a:ext>
            </a:extLst>
          </p:cNvPr>
          <p:cNvSpPr>
            <a:spLocks noGrp="1"/>
          </p:cNvSpPr>
          <p:nvPr>
            <p:ph type="title"/>
          </p:nvPr>
        </p:nvSpPr>
        <p:spPr/>
        <p:txBody>
          <a:bodyPr/>
          <a:lstStyle/>
          <a:p>
            <a:r>
              <a:rPr lang="en-US" dirty="0"/>
              <a:t>Summary of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97293-360D-4DD6-B8DA-11B9C56457FD}"/>
                  </a:ext>
                </a:extLst>
              </p:cNvPr>
              <p:cNvSpPr>
                <a:spLocks noGrp="1"/>
              </p:cNvSpPr>
              <p:nvPr>
                <p:ph idx="1"/>
              </p:nvPr>
            </p:nvSpPr>
            <p:spPr>
              <a:xfrm>
                <a:off x="478369" y="1213308"/>
                <a:ext cx="11473384" cy="4797724"/>
              </a:xfrm>
            </p:spPr>
            <p:txBody>
              <a:bodyPr/>
              <a:lstStyle/>
              <a:p>
                <a:r>
                  <a:rPr lang="en-US" dirty="0"/>
                  <a:t>Monte Carlo</a:t>
                </a:r>
              </a:p>
              <a:p>
                <a:pPr marL="342900" indent="-342900">
                  <a:buFont typeface="Arial" panose="020B0604020202020204" pitchFamily="34" charset="0"/>
                  <a:buChar char="•"/>
                </a:pPr>
                <a:r>
                  <a:rPr lang="en-US" dirty="0"/>
                  <a:t>High Variance, Low Bias</a:t>
                </a:r>
              </a:p>
              <a:p>
                <a:pPr marL="342900" indent="-342900">
                  <a:buFont typeface="Arial" panose="020B0604020202020204" pitchFamily="34" charset="0"/>
                  <a:buChar char="•"/>
                </a:pPr>
                <a:r>
                  <a:rPr lang="en-US" dirty="0"/>
                  <a:t>Good Convergence properties (even with function approximation)</a:t>
                </a:r>
              </a:p>
              <a:p>
                <a:pPr marL="342900" indent="-342900">
                  <a:buFont typeface="Arial" panose="020B0604020202020204" pitchFamily="34" charset="0"/>
                  <a:buChar char="•"/>
                </a:pPr>
                <a:r>
                  <a:rPr lang="en-US" dirty="0"/>
                  <a:t>Not very sensitive to initial values</a:t>
                </a:r>
              </a:p>
              <a:p>
                <a:pPr marL="342900" indent="-342900">
                  <a:buFont typeface="Arial" panose="020B0604020202020204" pitchFamily="34" charset="0"/>
                  <a:buChar char="•"/>
                </a:pPr>
                <a:r>
                  <a:rPr lang="en-US" dirty="0"/>
                  <a:t>Simple to understand and use</a:t>
                </a:r>
              </a:p>
              <a:p>
                <a:pPr marL="342900" indent="-342900">
                  <a:buFont typeface="Arial" panose="020B0604020202020204" pitchFamily="34" charset="0"/>
                  <a:buChar char="•"/>
                </a:pPr>
                <a:r>
                  <a:rPr lang="en-US" dirty="0"/>
                  <a:t>More efficient in non-Markov environments, because it does not explore the Markov Property</a:t>
                </a:r>
              </a:p>
              <a:p>
                <a:r>
                  <a:rPr lang="en-US" dirty="0"/>
                  <a:t>TD</a:t>
                </a:r>
              </a:p>
              <a:p>
                <a:pPr marL="342900" indent="-342900">
                  <a:buFont typeface="Arial" panose="020B0604020202020204" pitchFamily="34" charset="0"/>
                  <a:buChar char="•"/>
                </a:pPr>
                <a:r>
                  <a:rPr lang="en-US" dirty="0"/>
                  <a:t>Low Variance, High Bias</a:t>
                </a:r>
              </a:p>
              <a:p>
                <a:pPr marL="342900" indent="-342900">
                  <a:buFont typeface="Arial" panose="020B0604020202020204" pitchFamily="34" charset="0"/>
                  <a:buChar char="•"/>
                </a:pPr>
                <a:r>
                  <a:rPr lang="en-US" dirty="0"/>
                  <a:t>TD(zero) converges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(not always with function approximation)</a:t>
                </a:r>
              </a:p>
              <a:p>
                <a:pPr marL="342900" indent="-342900">
                  <a:buFont typeface="Arial" panose="020B0604020202020204" pitchFamily="34" charset="0"/>
                  <a:buChar char="•"/>
                </a:pPr>
                <a:r>
                  <a:rPr lang="en-US" dirty="0"/>
                  <a:t>More sensitive to initial values</a:t>
                </a:r>
              </a:p>
              <a:p>
                <a:pPr marL="342900" indent="-342900">
                  <a:buFont typeface="Arial" panose="020B0604020202020204" pitchFamily="34" charset="0"/>
                  <a:buChar char="•"/>
                </a:pPr>
                <a:r>
                  <a:rPr lang="en-US" dirty="0"/>
                  <a:t>More efficient in Markov environments, because it does explore the Markov Property</a:t>
                </a:r>
              </a:p>
            </p:txBody>
          </p:sp>
        </mc:Choice>
        <mc:Fallback xmlns="">
          <p:sp>
            <p:nvSpPr>
              <p:cNvPr id="3" name="Content Placeholder 2">
                <a:extLst>
                  <a:ext uri="{FF2B5EF4-FFF2-40B4-BE49-F238E27FC236}">
                    <a16:creationId xmlns:a16="http://schemas.microsoft.com/office/drawing/2014/main" id="{9C397293-360D-4DD6-B8DA-11B9C56457FD}"/>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2"/>
                <a:stretch>
                  <a:fillRect l="-1275" t="-1144" r="-1168" b="-2033"/>
                </a:stretch>
              </a:blipFill>
            </p:spPr>
            <p:txBody>
              <a:bodyPr/>
              <a:lstStyle/>
              <a:p>
                <a:r>
                  <a:rPr lang="en-US">
                    <a:noFill/>
                  </a:rPr>
                  <a:t> </a:t>
                </a:r>
              </a:p>
            </p:txBody>
          </p:sp>
        </mc:Fallback>
      </mc:AlternateContent>
    </p:spTree>
    <p:extLst>
      <p:ext uri="{BB962C8B-B14F-4D97-AF65-F5344CB8AC3E}">
        <p14:creationId xmlns:p14="http://schemas.microsoft.com/office/powerpoint/2010/main" val="2650050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9391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F9247-4F25-4ABF-87B9-70445CE5CD5B}"/>
              </a:ext>
            </a:extLst>
          </p:cNvPr>
          <p:cNvPicPr>
            <a:picLocks noChangeAspect="1"/>
          </p:cNvPicPr>
          <p:nvPr/>
        </p:nvPicPr>
        <p:blipFill>
          <a:blip r:embed="rId3"/>
          <a:stretch>
            <a:fillRect/>
          </a:stretch>
        </p:blipFill>
        <p:spPr>
          <a:xfrm>
            <a:off x="5192440" y="1135788"/>
            <a:ext cx="6149917" cy="4328955"/>
          </a:xfrm>
          <a:prstGeom prst="rect">
            <a:avLst/>
          </a:prstGeom>
        </p:spPr>
      </p:pic>
      <p:sp>
        <p:nvSpPr>
          <p:cNvPr id="2" name="Title 1">
            <a:extLst>
              <a:ext uri="{FF2B5EF4-FFF2-40B4-BE49-F238E27FC236}">
                <a16:creationId xmlns:a16="http://schemas.microsoft.com/office/drawing/2014/main" id="{0FC21EAC-5591-4925-B881-35BF358945C8}"/>
              </a:ext>
            </a:extLst>
          </p:cNvPr>
          <p:cNvSpPr>
            <a:spLocks noGrp="1"/>
          </p:cNvSpPr>
          <p:nvPr>
            <p:ph type="title"/>
          </p:nvPr>
        </p:nvSpPr>
        <p:spPr/>
        <p:txBody>
          <a:bodyPr/>
          <a:lstStyle/>
          <a:p>
            <a:r>
              <a:rPr lang="en-US" dirty="0"/>
              <a:t>Trade-off between TD(0) and MC = TD(lambda)</a:t>
            </a:r>
          </a:p>
        </p:txBody>
      </p:sp>
      <p:pic>
        <p:nvPicPr>
          <p:cNvPr id="4" name="Picture 3">
            <a:extLst>
              <a:ext uri="{FF2B5EF4-FFF2-40B4-BE49-F238E27FC236}">
                <a16:creationId xmlns:a16="http://schemas.microsoft.com/office/drawing/2014/main" id="{8ADB89EA-CC66-4F75-A036-B87EE9E6A3E3}"/>
              </a:ext>
            </a:extLst>
          </p:cNvPr>
          <p:cNvPicPr>
            <a:picLocks noChangeAspect="1"/>
          </p:cNvPicPr>
          <p:nvPr/>
        </p:nvPicPr>
        <p:blipFill>
          <a:blip r:embed="rId4"/>
          <a:stretch>
            <a:fillRect/>
          </a:stretch>
        </p:blipFill>
        <p:spPr>
          <a:xfrm>
            <a:off x="849643" y="1950856"/>
            <a:ext cx="3634391" cy="2576620"/>
          </a:xfrm>
          <a:prstGeom prst="rect">
            <a:avLst/>
          </a:prstGeom>
        </p:spPr>
      </p:pic>
      <p:sp>
        <p:nvSpPr>
          <p:cNvPr id="8" name="TextBox 7">
            <a:extLst>
              <a:ext uri="{FF2B5EF4-FFF2-40B4-BE49-F238E27FC236}">
                <a16:creationId xmlns:a16="http://schemas.microsoft.com/office/drawing/2014/main" id="{FD79FF95-3F1D-4A0D-8C2C-C600EC0CFC89}"/>
              </a:ext>
            </a:extLst>
          </p:cNvPr>
          <p:cNvSpPr txBox="1"/>
          <p:nvPr/>
        </p:nvSpPr>
        <p:spPr bwMode="gray">
          <a:xfrm>
            <a:off x="7080309" y="5544159"/>
            <a:ext cx="2818700" cy="612397"/>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Alpha = Learning rate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Gamma = Discount rate</a:t>
            </a:r>
          </a:p>
        </p:txBody>
      </p:sp>
      <p:sp>
        <p:nvSpPr>
          <p:cNvPr id="6" name="TextBox 5">
            <a:extLst>
              <a:ext uri="{FF2B5EF4-FFF2-40B4-BE49-F238E27FC236}">
                <a16:creationId xmlns:a16="http://schemas.microsoft.com/office/drawing/2014/main" id="{42CEC20E-4BB8-46D5-B92C-D6FA0FA2D867}"/>
              </a:ext>
            </a:extLst>
          </p:cNvPr>
          <p:cNvSpPr txBox="1"/>
          <p:nvPr/>
        </p:nvSpPr>
        <p:spPr bwMode="gray">
          <a:xfrm>
            <a:off x="1518407" y="5417360"/>
            <a:ext cx="4412610" cy="43299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Which n-value is the best?</a:t>
            </a:r>
          </a:p>
        </p:txBody>
      </p:sp>
      <p:grpSp>
        <p:nvGrpSpPr>
          <p:cNvPr id="27" name="Group 26">
            <a:extLst>
              <a:ext uri="{FF2B5EF4-FFF2-40B4-BE49-F238E27FC236}">
                <a16:creationId xmlns:a16="http://schemas.microsoft.com/office/drawing/2014/main" id="{0CBEF769-877D-4CE5-89A2-444340264235}"/>
              </a:ext>
            </a:extLst>
          </p:cNvPr>
          <p:cNvGrpSpPr/>
          <p:nvPr/>
        </p:nvGrpSpPr>
        <p:grpSpPr>
          <a:xfrm>
            <a:off x="945458" y="1685547"/>
            <a:ext cx="4532208" cy="1468714"/>
            <a:chOff x="945458" y="1685547"/>
            <a:chExt cx="4532208" cy="1468714"/>
          </a:xfrm>
        </p:grpSpPr>
        <p:cxnSp>
          <p:nvCxnSpPr>
            <p:cNvPr id="7" name="Connector: Elbow 6">
              <a:extLst>
                <a:ext uri="{FF2B5EF4-FFF2-40B4-BE49-F238E27FC236}">
                  <a16:creationId xmlns:a16="http://schemas.microsoft.com/office/drawing/2014/main" id="{CA82BFCF-27EC-4BA1-B44C-0078479AD081}"/>
                </a:ext>
              </a:extLst>
            </p:cNvPr>
            <p:cNvCxnSpPr>
              <a:cxnSpLocks/>
              <a:stCxn id="16" idx="3"/>
              <a:endCxn id="9" idx="1"/>
            </p:cNvCxnSpPr>
            <p:nvPr/>
          </p:nvCxnSpPr>
          <p:spPr bwMode="gray">
            <a:xfrm>
              <a:off x="4330661" y="1908496"/>
              <a:ext cx="861779" cy="1094763"/>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A945967-4DB0-4855-AD95-5F6A0AD2B5DB}"/>
                </a:ext>
              </a:extLst>
            </p:cNvPr>
            <p:cNvSpPr/>
            <p:nvPr/>
          </p:nvSpPr>
          <p:spPr bwMode="gray">
            <a:xfrm>
              <a:off x="5192440" y="285225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3D767D99-3332-4152-B898-8B9111D66D59}"/>
                </a:ext>
              </a:extLst>
            </p:cNvPr>
            <p:cNvSpPr/>
            <p:nvPr/>
          </p:nvSpPr>
          <p:spPr bwMode="gray">
            <a:xfrm>
              <a:off x="4263549" y="1853367"/>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CF1F7EF1-7F7F-4BE8-B51C-72F5A7D4FC24}"/>
                </a:ext>
              </a:extLst>
            </p:cNvPr>
            <p:cNvCxnSpPr>
              <a:cxnSpLocks/>
              <a:stCxn id="20" idx="0"/>
              <a:endCxn id="23" idx="1"/>
            </p:cNvCxnSpPr>
            <p:nvPr/>
          </p:nvCxnSpPr>
          <p:spPr bwMode="gray">
            <a:xfrm rot="16200000" flipH="1">
              <a:off x="3022229" y="-333662"/>
              <a:ext cx="126995" cy="4213426"/>
            </a:xfrm>
            <a:prstGeom prst="bentConnector4">
              <a:avLst>
                <a:gd name="adj1" fmla="val -180007"/>
                <a:gd name="adj2" fmla="val 9340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63074A-F774-4621-A32D-D66F9E096F6E}"/>
                </a:ext>
              </a:extLst>
            </p:cNvPr>
            <p:cNvSpPr/>
            <p:nvPr/>
          </p:nvSpPr>
          <p:spPr bwMode="gray">
            <a:xfrm>
              <a:off x="945458" y="1709554"/>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Left Brace 22">
              <a:extLst>
                <a:ext uri="{FF2B5EF4-FFF2-40B4-BE49-F238E27FC236}">
                  <a16:creationId xmlns:a16="http://schemas.microsoft.com/office/drawing/2014/main" id="{46778085-659F-48BD-8D7B-E9343821733B}"/>
                </a:ext>
              </a:extLst>
            </p:cNvPr>
            <p:cNvSpPr/>
            <p:nvPr/>
          </p:nvSpPr>
          <p:spPr bwMode="gray">
            <a:xfrm>
              <a:off x="5192440" y="1685547"/>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587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A6F1-D7A5-4D6D-9CC7-1AAE4F9B2741}"/>
              </a:ext>
            </a:extLst>
          </p:cNvPr>
          <p:cNvSpPr>
            <a:spLocks noGrp="1"/>
          </p:cNvSpPr>
          <p:nvPr>
            <p:ph type="title"/>
          </p:nvPr>
        </p:nvSpPr>
        <p:spPr/>
        <p:txBody>
          <a:bodyPr/>
          <a:lstStyle/>
          <a:p>
            <a:r>
              <a:rPr lang="en-US" dirty="0"/>
              <a:t>TD(λ) Which n value is the best? </a:t>
            </a:r>
          </a:p>
        </p:txBody>
      </p:sp>
      <p:pic>
        <p:nvPicPr>
          <p:cNvPr id="4" name="Picture 3">
            <a:extLst>
              <a:ext uri="{FF2B5EF4-FFF2-40B4-BE49-F238E27FC236}">
                <a16:creationId xmlns:a16="http://schemas.microsoft.com/office/drawing/2014/main" id="{B60525B0-C6E6-4C29-96B3-5FEBA0C4431A}"/>
              </a:ext>
            </a:extLst>
          </p:cNvPr>
          <p:cNvPicPr>
            <a:picLocks noChangeAspect="1"/>
          </p:cNvPicPr>
          <p:nvPr/>
        </p:nvPicPr>
        <p:blipFill>
          <a:blip r:embed="rId2"/>
          <a:stretch>
            <a:fillRect/>
          </a:stretch>
        </p:blipFill>
        <p:spPr>
          <a:xfrm>
            <a:off x="478369" y="1238480"/>
            <a:ext cx="10347471" cy="5385240"/>
          </a:xfrm>
          <a:prstGeom prst="rect">
            <a:avLst/>
          </a:prstGeom>
        </p:spPr>
      </p:pic>
    </p:spTree>
    <p:extLst>
      <p:ext uri="{BB962C8B-B14F-4D97-AF65-F5344CB8AC3E}">
        <p14:creationId xmlns:p14="http://schemas.microsoft.com/office/powerpoint/2010/main" val="137916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4202-9034-467B-9DD2-3EB929DC4139}"/>
              </a:ext>
            </a:extLst>
          </p:cNvPr>
          <p:cNvSpPr>
            <a:spLocks noGrp="1"/>
          </p:cNvSpPr>
          <p:nvPr>
            <p:ph type="ctrTitle"/>
          </p:nvPr>
        </p:nvSpPr>
        <p:spPr>
          <a:xfrm>
            <a:off x="1524000" y="1222947"/>
            <a:ext cx="9144000" cy="3838725"/>
          </a:xfrm>
        </p:spPr>
        <p:txBody>
          <a:bodyPr/>
          <a:lstStyle/>
          <a:p>
            <a:r>
              <a:rPr lang="en-US" b="1" dirty="0"/>
              <a:t>Control</a:t>
            </a:r>
            <a:r>
              <a:rPr lang="en-US" dirty="0"/>
              <a:t>  </a:t>
            </a:r>
            <a:br>
              <a:rPr lang="en-US" dirty="0"/>
            </a:br>
            <a:r>
              <a:rPr lang="en-US" dirty="0"/>
              <a:t>Improving the policy to find optimal value-function</a:t>
            </a:r>
          </a:p>
        </p:txBody>
      </p:sp>
      <p:sp>
        <p:nvSpPr>
          <p:cNvPr id="3" name="Subtitle 2">
            <a:extLst>
              <a:ext uri="{FF2B5EF4-FFF2-40B4-BE49-F238E27FC236}">
                <a16:creationId xmlns:a16="http://schemas.microsoft.com/office/drawing/2014/main" id="{DB4CA627-2988-4F99-8803-B535F27FD394}"/>
              </a:ext>
            </a:extLst>
          </p:cNvPr>
          <p:cNvSpPr>
            <a:spLocks noGrp="1"/>
          </p:cNvSpPr>
          <p:nvPr>
            <p:ph type="subTitle" idx="1"/>
          </p:nvPr>
        </p:nvSpPr>
        <p:spPr>
          <a:xfrm>
            <a:off x="907027" y="3602037"/>
            <a:ext cx="10537722" cy="3053943"/>
          </a:xfrm>
        </p:spPr>
        <p:txBody>
          <a:bodyPr>
            <a:normAutofit/>
          </a:bodyPr>
          <a:lstStyle/>
          <a:p>
            <a:endParaRPr lang="en-US" dirty="0"/>
          </a:p>
          <a:p>
            <a:endParaRPr lang="en-US" dirty="0"/>
          </a:p>
        </p:txBody>
      </p:sp>
    </p:spTree>
    <p:extLst>
      <p:ext uri="{BB962C8B-B14F-4D97-AF65-F5344CB8AC3E}">
        <p14:creationId xmlns:p14="http://schemas.microsoft.com/office/powerpoint/2010/main" val="2608008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0C2-9406-46B5-A8F1-C758F72718CF}"/>
              </a:ext>
            </a:extLst>
          </p:cNvPr>
          <p:cNvSpPr>
            <a:spLocks noGrp="1"/>
          </p:cNvSpPr>
          <p:nvPr>
            <p:ph type="title"/>
          </p:nvPr>
        </p:nvSpPr>
        <p:spPr/>
        <p:txBody>
          <a:bodyPr anchor="t">
            <a:normAutofit/>
          </a:bodyPr>
          <a:lstStyle/>
          <a:p>
            <a:r>
              <a:rPr lang="pt-BR" dirty="0"/>
              <a:t>Generalized Policy Iteration</a:t>
            </a:r>
            <a:endParaRPr lang="en-US" dirty="0"/>
          </a:p>
        </p:txBody>
      </p:sp>
      <p:pic>
        <p:nvPicPr>
          <p:cNvPr id="4" name="Content Placeholder 3">
            <a:extLst>
              <a:ext uri="{FF2B5EF4-FFF2-40B4-BE49-F238E27FC236}">
                <a16:creationId xmlns:a16="http://schemas.microsoft.com/office/drawing/2014/main" id="{F7FDF357-26F1-4585-BBB4-B653DAB8259E}"/>
              </a:ext>
            </a:extLst>
          </p:cNvPr>
          <p:cNvPicPr>
            <a:picLocks noGrp="1" noChangeAspect="1"/>
          </p:cNvPicPr>
          <p:nvPr>
            <p:ph idx="1"/>
          </p:nvPr>
        </p:nvPicPr>
        <p:blipFill>
          <a:blip r:embed="rId3"/>
          <a:stretch>
            <a:fillRect/>
          </a:stretch>
        </p:blipFill>
        <p:spPr>
          <a:xfrm>
            <a:off x="4468303" y="1212850"/>
            <a:ext cx="3493519" cy="2141538"/>
          </a:xfrm>
          <a:prstGeom prst="rect">
            <a:avLst/>
          </a:prstGeom>
        </p:spPr>
      </p:pic>
      <p:sp>
        <p:nvSpPr>
          <p:cNvPr id="7" name="TextBox 6">
            <a:extLst>
              <a:ext uri="{FF2B5EF4-FFF2-40B4-BE49-F238E27FC236}">
                <a16:creationId xmlns:a16="http://schemas.microsoft.com/office/drawing/2014/main" id="{33850961-A3D2-4E3C-A754-7A2A5842DC3F}"/>
              </a:ext>
            </a:extLst>
          </p:cNvPr>
          <p:cNvSpPr txBox="1"/>
          <p:nvPr/>
        </p:nvSpPr>
        <p:spPr bwMode="gray">
          <a:xfrm>
            <a:off x="590530" y="4370666"/>
            <a:ext cx="5171104" cy="2120926"/>
          </a:xfrm>
          <a:prstGeom prst="rect">
            <a:avLst/>
          </a:prstGeom>
          <a:noFill/>
        </p:spPr>
        <p:txBody>
          <a:bodyPr wrap="square" lIns="0" tIns="0" rIns="0" bIns="0" rtlCol="0">
            <a:noAutofit/>
          </a:bodyPr>
          <a:lstStyle/>
          <a:p>
            <a:pPr marL="342900" indent="-342900">
              <a:spcBef>
                <a:spcPts val="300"/>
              </a:spcBef>
              <a:spcAft>
                <a:spcPts val="300"/>
              </a:spcAft>
              <a:buClr>
                <a:schemeClr val="accent1"/>
              </a:buClr>
              <a:buSzPct val="90000"/>
              <a:buFont typeface="+mj-lt"/>
              <a:buAutoNum type="arabicPeriod"/>
            </a:pPr>
            <a:r>
              <a:rPr lang="pt-BR" u="sng" dirty="0"/>
              <a:t>Policy Evaluation</a:t>
            </a:r>
            <a:r>
              <a:rPr lang="en-US" dirty="0"/>
              <a:t>:</a:t>
            </a:r>
            <a:r>
              <a:rPr lang="pt-BR" dirty="0"/>
              <a:t> </a:t>
            </a:r>
          </a:p>
          <a:p>
            <a:pPr marL="342900" indent="-342900">
              <a:spcBef>
                <a:spcPts val="300"/>
              </a:spcBef>
              <a:spcAft>
                <a:spcPts val="300"/>
              </a:spcAft>
              <a:buClr>
                <a:schemeClr val="accent1"/>
              </a:buClr>
              <a:buSzPct val="90000"/>
              <a:buFont typeface="Arial" panose="020B0604020202020204" pitchFamily="34" charset="0"/>
              <a:buChar char="•"/>
            </a:pPr>
            <a:r>
              <a:rPr lang="pt-BR" dirty="0"/>
              <a:t>What? estimates V</a:t>
            </a:r>
            <a:r>
              <a:rPr lang="el-GR" baseline="48000" dirty="0"/>
              <a:t>ϖ</a:t>
            </a:r>
            <a:endParaRPr lang="en-US" baseline="48000" dirty="0"/>
          </a:p>
          <a:p>
            <a:pPr marL="342900" indent="-342900">
              <a:spcBef>
                <a:spcPts val="300"/>
              </a:spcBef>
              <a:spcAft>
                <a:spcPts val="300"/>
              </a:spcAft>
              <a:buClr>
                <a:schemeClr val="accent1"/>
              </a:buClr>
              <a:buSzPct val="90000"/>
              <a:buFont typeface="Arial" panose="020B0604020202020204" pitchFamily="34" charset="0"/>
              <a:buChar char="•"/>
            </a:pPr>
            <a:r>
              <a:rPr lang="en-US" dirty="0"/>
              <a:t>How? Iterative policy evaluation</a:t>
            </a:r>
            <a:endParaRPr lang="pt-BR" dirty="0"/>
          </a:p>
          <a:p>
            <a:pPr marL="342900" indent="-342900">
              <a:spcBef>
                <a:spcPts val="300"/>
              </a:spcBef>
              <a:spcAft>
                <a:spcPts val="300"/>
              </a:spcAft>
              <a:buClr>
                <a:schemeClr val="accent1"/>
              </a:buClr>
              <a:buSzPct val="90000"/>
              <a:buFont typeface="+mj-lt"/>
              <a:buAutoNum type="arabicPeriod" startAt="2"/>
            </a:pPr>
            <a:r>
              <a:rPr lang="pt-BR" u="sng" dirty="0"/>
              <a:t>Policy Improvement</a:t>
            </a:r>
            <a:r>
              <a:rPr lang="pt-BR" dirty="0"/>
              <a:t>: </a:t>
            </a:r>
          </a:p>
          <a:p>
            <a:pPr marL="285750" indent="-285750">
              <a:spcBef>
                <a:spcPts val="300"/>
              </a:spcBef>
              <a:spcAft>
                <a:spcPts val="300"/>
              </a:spcAft>
              <a:buClr>
                <a:schemeClr val="accent1"/>
              </a:buClr>
              <a:buSzPct val="90000"/>
              <a:buFont typeface="Arial" panose="020B0604020202020204" pitchFamily="34" charset="0"/>
              <a:buChar char="•"/>
            </a:pPr>
            <a:r>
              <a:rPr lang="pt-BR" dirty="0"/>
              <a:t>What? generates a </a:t>
            </a:r>
            <a:r>
              <a:rPr lang="el-GR" dirty="0"/>
              <a:t>ϖ</a:t>
            </a:r>
            <a:r>
              <a:rPr lang="en-US" dirty="0"/>
              <a:t>’ ≥ </a:t>
            </a:r>
            <a:r>
              <a:rPr lang="el-GR" dirty="0"/>
              <a:t>ϖ</a:t>
            </a:r>
            <a:endParaRPr lang="en-US" dirty="0"/>
          </a:p>
          <a:p>
            <a:pPr marL="285750" indent="-285750">
              <a:spcBef>
                <a:spcPts val="300"/>
              </a:spcBef>
              <a:spcAft>
                <a:spcPts val="300"/>
              </a:spcAft>
              <a:buClr>
                <a:schemeClr val="accent1"/>
              </a:buClr>
              <a:buSzPct val="90000"/>
              <a:buFont typeface="Arial" panose="020B0604020202020204" pitchFamily="34" charset="0"/>
              <a:buChar char="•"/>
            </a:pPr>
            <a:r>
              <a:rPr lang="en-US" dirty="0"/>
              <a:t>How? Greedy policy improvement</a:t>
            </a:r>
          </a:p>
        </p:txBody>
      </p:sp>
      <p:sp>
        <p:nvSpPr>
          <p:cNvPr id="8" name="Rectangle 7">
            <a:extLst>
              <a:ext uri="{FF2B5EF4-FFF2-40B4-BE49-F238E27FC236}">
                <a16:creationId xmlns:a16="http://schemas.microsoft.com/office/drawing/2014/main" id="{2B01D47D-27CF-48B8-88F1-E618A35FC47F}"/>
              </a:ext>
            </a:extLst>
          </p:cNvPr>
          <p:cNvSpPr/>
          <p:nvPr/>
        </p:nvSpPr>
        <p:spPr>
          <a:xfrm>
            <a:off x="9543991" y="3429000"/>
            <a:ext cx="1616148" cy="461665"/>
          </a:xfrm>
          <a:prstGeom prst="rect">
            <a:avLst/>
          </a:prstGeom>
        </p:spPr>
        <p:txBody>
          <a:bodyPr wrap="none">
            <a:spAutoFit/>
          </a:bodyPr>
          <a:lstStyle/>
          <a:p>
            <a:r>
              <a:rPr lang="el-GR" sz="2400" dirty="0"/>
              <a:t>ϖ</a:t>
            </a:r>
            <a:r>
              <a:rPr lang="en-US" sz="2400" dirty="0"/>
              <a:t>* ==V*</a:t>
            </a:r>
          </a:p>
        </p:txBody>
      </p:sp>
      <p:pic>
        <p:nvPicPr>
          <p:cNvPr id="9" name="Picture 8">
            <a:extLst>
              <a:ext uri="{FF2B5EF4-FFF2-40B4-BE49-F238E27FC236}">
                <a16:creationId xmlns:a16="http://schemas.microsoft.com/office/drawing/2014/main" id="{9D9F720E-D099-41C7-ABD9-EEFDE8729EA0}"/>
              </a:ext>
            </a:extLst>
          </p:cNvPr>
          <p:cNvPicPr>
            <a:picLocks noChangeAspect="1"/>
          </p:cNvPicPr>
          <p:nvPr/>
        </p:nvPicPr>
        <p:blipFill>
          <a:blip r:embed="rId4"/>
          <a:stretch>
            <a:fillRect/>
          </a:stretch>
        </p:blipFill>
        <p:spPr>
          <a:xfrm>
            <a:off x="497173" y="1010747"/>
            <a:ext cx="3461617" cy="2935358"/>
          </a:xfrm>
          <a:prstGeom prst="rect">
            <a:avLst/>
          </a:prstGeom>
        </p:spPr>
      </p:pic>
      <p:sp>
        <p:nvSpPr>
          <p:cNvPr id="10" name="TextBox 9">
            <a:extLst>
              <a:ext uri="{FF2B5EF4-FFF2-40B4-BE49-F238E27FC236}">
                <a16:creationId xmlns:a16="http://schemas.microsoft.com/office/drawing/2014/main" id="{C94E94AD-AE66-433A-B2AB-1DDE2F105441}"/>
              </a:ext>
            </a:extLst>
          </p:cNvPr>
          <p:cNvSpPr txBox="1"/>
          <p:nvPr/>
        </p:nvSpPr>
        <p:spPr bwMode="gray">
          <a:xfrm>
            <a:off x="7172300" y="5001300"/>
            <a:ext cx="2899176" cy="42357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Monte Carlo Evaluation</a:t>
            </a:r>
            <a:endParaRPr lang="en-US" dirty="0"/>
          </a:p>
        </p:txBody>
      </p:sp>
      <p:sp>
        <p:nvSpPr>
          <p:cNvPr id="11" name="TextBox 10">
            <a:extLst>
              <a:ext uri="{FF2B5EF4-FFF2-40B4-BE49-F238E27FC236}">
                <a16:creationId xmlns:a16="http://schemas.microsoft.com/office/drawing/2014/main" id="{1487CDB6-31D4-458B-8873-B8B62066F720}"/>
              </a:ext>
            </a:extLst>
          </p:cNvPr>
          <p:cNvSpPr txBox="1"/>
          <p:nvPr/>
        </p:nvSpPr>
        <p:spPr bwMode="gray">
          <a:xfrm>
            <a:off x="6652470" y="5674241"/>
            <a:ext cx="5402510" cy="1039754"/>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epsilon-Greedy (fixed exploration rate)</a:t>
            </a:r>
          </a:p>
          <a:p>
            <a:pPr marL="182563" indent="-182563">
              <a:spcBef>
                <a:spcPts val="300"/>
              </a:spcBef>
              <a:spcAft>
                <a:spcPts val="300"/>
              </a:spcAft>
              <a:buClr>
                <a:schemeClr val="accent1"/>
              </a:buClr>
              <a:buSzPct val="90000"/>
              <a:buFont typeface="Arial" panose="020B0604020202020204" pitchFamily="34" charset="0"/>
              <a:buChar char="■"/>
            </a:pPr>
            <a:r>
              <a:rPr lang="pt-BR" dirty="0"/>
              <a:t>Monte Carlo GLIE (decaying exploratoin rate)</a:t>
            </a:r>
          </a:p>
          <a:p>
            <a:pPr marL="182563" indent="-182563">
              <a:spcBef>
                <a:spcPts val="300"/>
              </a:spcBef>
              <a:spcAft>
                <a:spcPts val="300"/>
              </a:spcAft>
              <a:buClr>
                <a:schemeClr val="accent1"/>
              </a:buClr>
              <a:buSzPct val="90000"/>
              <a:buFont typeface="Arial" panose="020B0604020202020204" pitchFamily="34" charset="0"/>
              <a:buChar char="■"/>
            </a:pPr>
            <a:r>
              <a:rPr lang="pt-BR" dirty="0"/>
              <a:t>TD(0) and TD(lambda)</a:t>
            </a:r>
          </a:p>
          <a:p>
            <a:pPr marL="182563" indent="-182563">
              <a:spcBef>
                <a:spcPts val="300"/>
              </a:spcBef>
              <a:spcAft>
                <a:spcPts val="300"/>
              </a:spcAft>
              <a:buClr>
                <a:schemeClr val="accent1"/>
              </a:buClr>
              <a:buSzPct val="9000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1C8BE8B-2190-4317-A811-CD6E26BC7A1C}"/>
              </a:ext>
            </a:extLst>
          </p:cNvPr>
          <p:cNvSpPr txBox="1"/>
          <p:nvPr/>
        </p:nvSpPr>
        <p:spPr bwMode="gray">
          <a:xfrm>
            <a:off x="6430367" y="4523871"/>
            <a:ext cx="4383042" cy="6584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b="1" dirty="0"/>
              <a:t>Variations to these components:</a:t>
            </a:r>
            <a:endParaRPr lang="en-US" b="1" dirty="0"/>
          </a:p>
        </p:txBody>
      </p:sp>
      <p:sp>
        <p:nvSpPr>
          <p:cNvPr id="13" name="Rectangle 12">
            <a:extLst>
              <a:ext uri="{FF2B5EF4-FFF2-40B4-BE49-F238E27FC236}">
                <a16:creationId xmlns:a16="http://schemas.microsoft.com/office/drawing/2014/main" id="{E02A1775-00D2-44D9-9099-B417C6DCBF8E}"/>
              </a:ext>
            </a:extLst>
          </p:cNvPr>
          <p:cNvSpPr/>
          <p:nvPr/>
        </p:nvSpPr>
        <p:spPr>
          <a:xfrm>
            <a:off x="7005740" y="1010747"/>
            <a:ext cx="2187522" cy="461665"/>
          </a:xfrm>
          <a:prstGeom prst="rect">
            <a:avLst/>
          </a:prstGeom>
        </p:spPr>
        <p:txBody>
          <a:bodyPr wrap="none">
            <a:spAutoFit/>
          </a:bodyPr>
          <a:lstStyle/>
          <a:p>
            <a:r>
              <a:rPr lang="en-US" sz="2400" dirty="0"/>
              <a:t>Convergence</a:t>
            </a:r>
          </a:p>
        </p:txBody>
      </p:sp>
      <p:cxnSp>
        <p:nvCxnSpPr>
          <p:cNvPr id="15" name="Straight Arrow Connector 14">
            <a:extLst>
              <a:ext uri="{FF2B5EF4-FFF2-40B4-BE49-F238E27FC236}">
                <a16:creationId xmlns:a16="http://schemas.microsoft.com/office/drawing/2014/main" id="{F4F0C6AB-9A1D-438D-9B80-D58F10A5D62E}"/>
              </a:ext>
            </a:extLst>
          </p:cNvPr>
          <p:cNvCxnSpPr/>
          <p:nvPr/>
        </p:nvCxnSpPr>
        <p:spPr bwMode="gray">
          <a:xfrm>
            <a:off x="4798503" y="5216542"/>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6BA8-2D08-46FC-8569-35349C5D2C5C}"/>
              </a:ext>
            </a:extLst>
          </p:cNvPr>
          <p:cNvCxnSpPr/>
          <p:nvPr/>
        </p:nvCxnSpPr>
        <p:spPr bwMode="gray">
          <a:xfrm>
            <a:off x="4928738" y="6281090"/>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F4-4863-4A68-9182-157A6DDD0C99}"/>
              </a:ext>
            </a:extLst>
          </p:cNvPr>
          <p:cNvSpPr>
            <a:spLocks noGrp="1"/>
          </p:cNvSpPr>
          <p:nvPr>
            <p:ph type="title"/>
          </p:nvPr>
        </p:nvSpPr>
        <p:spPr/>
        <p:txBody>
          <a:bodyPr/>
          <a:lstStyle/>
          <a:p>
            <a:r>
              <a:rPr lang="pt-BR" dirty="0"/>
              <a:t>Monte Carlo Control</a:t>
            </a:r>
            <a:endParaRPr lang="en-US" dirty="0"/>
          </a:p>
        </p:txBody>
      </p:sp>
      <p:pic>
        <p:nvPicPr>
          <p:cNvPr id="7" name="Content Placeholder 3">
            <a:extLst>
              <a:ext uri="{FF2B5EF4-FFF2-40B4-BE49-F238E27FC236}">
                <a16:creationId xmlns:a16="http://schemas.microsoft.com/office/drawing/2014/main" id="{DC27B2F8-B081-43D0-8D47-CA52E927929C}"/>
              </a:ext>
            </a:extLst>
          </p:cNvPr>
          <p:cNvPicPr>
            <a:picLocks noGrp="1" noChangeAspect="1"/>
          </p:cNvPicPr>
          <p:nvPr>
            <p:ph idx="1"/>
          </p:nvPr>
        </p:nvPicPr>
        <p:blipFill>
          <a:blip r:embed="rId2"/>
          <a:stretch>
            <a:fillRect/>
          </a:stretch>
        </p:blipFill>
        <p:spPr>
          <a:xfrm>
            <a:off x="354626" y="1908576"/>
            <a:ext cx="4415594" cy="265713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5BD2B62-C100-4D2B-81A3-714E451C444E}"/>
                  </a:ext>
                </a:extLst>
              </p:cNvPr>
              <p:cNvSpPr/>
              <p:nvPr/>
            </p:nvSpPr>
            <p:spPr>
              <a:xfrm>
                <a:off x="696235" y="1293430"/>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6" name="Rectangle 5">
                <a:extLst>
                  <a:ext uri="{FF2B5EF4-FFF2-40B4-BE49-F238E27FC236}">
                    <a16:creationId xmlns:a16="http://schemas.microsoft.com/office/drawing/2014/main" id="{B5BD2B62-C100-4D2B-81A3-714E451C444E}"/>
                  </a:ext>
                </a:extLst>
              </p:cNvPr>
              <p:cNvSpPr>
                <a:spLocks noRot="1" noChangeAspect="1" noMove="1" noResize="1" noEditPoints="1" noAdjustHandles="1" noChangeArrowheads="1" noChangeShapeType="1" noTextEdit="1"/>
              </p:cNvSpPr>
              <p:nvPr/>
            </p:nvSpPr>
            <p:spPr>
              <a:xfrm>
                <a:off x="696235" y="1293430"/>
                <a:ext cx="3500574" cy="517065"/>
              </a:xfrm>
              <a:prstGeom prst="rect">
                <a:avLst/>
              </a:prstGeom>
              <a:blipFill>
                <a:blip r:embed="rId3"/>
                <a:stretch>
                  <a:fillRect b="-1176"/>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97470CF0-0BD5-46B6-9D4C-C100F9728D95}"/>
              </a:ext>
            </a:extLst>
          </p:cNvPr>
          <p:cNvCxnSpPr/>
          <p:nvPr/>
        </p:nvCxnSpPr>
        <p:spPr bwMode="gray">
          <a:xfrm rot="5400000" flipH="1" flipV="1">
            <a:off x="2693626" y="1875814"/>
            <a:ext cx="906011" cy="595618"/>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0F1A272-2994-4EBE-B85C-862852A8F4BC}"/>
              </a:ext>
            </a:extLst>
          </p:cNvPr>
          <p:cNvCxnSpPr>
            <a:cxnSpLocks/>
            <a:endCxn id="13" idx="0"/>
          </p:cNvCxnSpPr>
          <p:nvPr/>
        </p:nvCxnSpPr>
        <p:spPr bwMode="gray">
          <a:xfrm rot="5400000">
            <a:off x="2732765" y="4395660"/>
            <a:ext cx="723328" cy="220331"/>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B257BA-2013-49D7-BB38-39E663995B19}"/>
              </a:ext>
            </a:extLst>
          </p:cNvPr>
          <p:cNvSpPr txBox="1"/>
          <p:nvPr/>
        </p:nvSpPr>
        <p:spPr bwMode="gray">
          <a:xfrm>
            <a:off x="822121" y="4867489"/>
            <a:ext cx="4324283" cy="2665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No guarantee that </a:t>
            </a:r>
            <a:r>
              <a:rPr lang="pt-BR" sz="1600" dirty="0" err="1"/>
              <a:t>will</a:t>
            </a:r>
            <a:r>
              <a:rPr lang="pt-BR" sz="1600" dirty="0"/>
              <a:t> </a:t>
            </a:r>
            <a:r>
              <a:rPr lang="pt-BR" sz="1600" dirty="0" err="1"/>
              <a:t>find</a:t>
            </a:r>
            <a:r>
              <a:rPr lang="pt-BR" sz="1600" dirty="0"/>
              <a:t> the optimum</a:t>
            </a:r>
            <a:endParaRPr lang="en-US" sz="1600" dirty="0" err="1"/>
          </a:p>
        </p:txBody>
      </p:sp>
      <p:sp>
        <p:nvSpPr>
          <p:cNvPr id="23" name="TextBox 22">
            <a:extLst>
              <a:ext uri="{FF2B5EF4-FFF2-40B4-BE49-F238E27FC236}">
                <a16:creationId xmlns:a16="http://schemas.microsoft.com/office/drawing/2014/main" id="{1FAC4E79-5C93-4D9E-B99B-616B5305EAD6}"/>
              </a:ext>
            </a:extLst>
          </p:cNvPr>
          <p:cNvSpPr txBox="1"/>
          <p:nvPr/>
        </p:nvSpPr>
        <p:spPr bwMode="gray">
          <a:xfrm>
            <a:off x="6096000" y="1037635"/>
            <a:ext cx="4324283" cy="5329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u="sng" dirty="0"/>
              <a:t>Solution part-1</a:t>
            </a:r>
            <a:r>
              <a:rPr lang="pt-BR" sz="1600" dirty="0"/>
              <a:t>: use Q because it is based on state, action pairs</a:t>
            </a:r>
          </a:p>
        </p:txBody>
      </p:sp>
      <p:pic>
        <p:nvPicPr>
          <p:cNvPr id="24" name="Picture 23">
            <a:extLst>
              <a:ext uri="{FF2B5EF4-FFF2-40B4-BE49-F238E27FC236}">
                <a16:creationId xmlns:a16="http://schemas.microsoft.com/office/drawing/2014/main" id="{F0260DC6-B31E-419B-904F-FCC97425351C}"/>
              </a:ext>
            </a:extLst>
          </p:cNvPr>
          <p:cNvPicPr>
            <a:picLocks noChangeAspect="1"/>
          </p:cNvPicPr>
          <p:nvPr/>
        </p:nvPicPr>
        <p:blipFill>
          <a:blip r:embed="rId4"/>
          <a:stretch>
            <a:fillRect/>
          </a:stretch>
        </p:blipFill>
        <p:spPr>
          <a:xfrm>
            <a:off x="6003501" y="1608697"/>
            <a:ext cx="4824444" cy="3379762"/>
          </a:xfrm>
          <a:prstGeom prst="rect">
            <a:avLst/>
          </a:prstGeom>
        </p:spPr>
      </p:pic>
      <p:sp>
        <p:nvSpPr>
          <p:cNvPr id="25" name="Rectangle 24">
            <a:extLst>
              <a:ext uri="{FF2B5EF4-FFF2-40B4-BE49-F238E27FC236}">
                <a16:creationId xmlns:a16="http://schemas.microsoft.com/office/drawing/2014/main" id="{8269CF83-8A50-4B84-921A-681DF9F1345B}"/>
              </a:ext>
            </a:extLst>
          </p:cNvPr>
          <p:cNvSpPr/>
          <p:nvPr/>
        </p:nvSpPr>
        <p:spPr>
          <a:xfrm>
            <a:off x="6500388" y="5235590"/>
            <a:ext cx="5435972" cy="584775"/>
          </a:xfrm>
          <a:prstGeom prst="rect">
            <a:avLst/>
          </a:prstGeom>
        </p:spPr>
        <p:txBody>
          <a:bodyPr wrap="square">
            <a:spAutoFit/>
          </a:bodyPr>
          <a:lstStyle/>
          <a:p>
            <a:pPr>
              <a:spcBef>
                <a:spcPts val="300"/>
              </a:spcBef>
              <a:spcAft>
                <a:spcPts val="300"/>
              </a:spcAft>
              <a:buClr>
                <a:schemeClr val="accent1"/>
              </a:buClr>
              <a:buSzPct val="90000"/>
            </a:pPr>
            <a:r>
              <a:rPr lang="pt-BR" sz="1600" u="sng" dirty="0"/>
              <a:t>Solution part-2</a:t>
            </a:r>
            <a:r>
              <a:rPr lang="pt-BR" sz="1600" dirty="0"/>
              <a:t>: add randomness in the choice of action (e-Greedy)</a:t>
            </a:r>
            <a:endParaRPr lang="en-US" sz="1600" dirty="0" err="1"/>
          </a:p>
        </p:txBody>
      </p:sp>
      <p:cxnSp>
        <p:nvCxnSpPr>
          <p:cNvPr id="27" name="Connector: Elbow 26">
            <a:extLst>
              <a:ext uri="{FF2B5EF4-FFF2-40B4-BE49-F238E27FC236}">
                <a16:creationId xmlns:a16="http://schemas.microsoft.com/office/drawing/2014/main" id="{7D61D226-5DC7-48A3-B37E-732B29C11213}"/>
              </a:ext>
            </a:extLst>
          </p:cNvPr>
          <p:cNvCxnSpPr>
            <a:cxnSpLocks/>
            <a:endCxn id="23" idx="2"/>
          </p:cNvCxnSpPr>
          <p:nvPr/>
        </p:nvCxnSpPr>
        <p:spPr bwMode="gray">
          <a:xfrm rot="5400000" flipH="1" flipV="1">
            <a:off x="7825144" y="1740626"/>
            <a:ext cx="603046" cy="262949"/>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80D66-E29F-40AD-8A9A-FAEDA6F6F73D}"/>
              </a:ext>
            </a:extLst>
          </p:cNvPr>
          <p:cNvGrpSpPr/>
          <p:nvPr/>
        </p:nvGrpSpPr>
        <p:grpSpPr>
          <a:xfrm>
            <a:off x="3343430" y="5347005"/>
            <a:ext cx="2660073" cy="1366994"/>
            <a:chOff x="4322618" y="5347005"/>
            <a:chExt cx="2660073" cy="1366994"/>
          </a:xfrm>
        </p:grpSpPr>
        <p:sp>
          <p:nvSpPr>
            <p:cNvPr id="36" name="Double Brace 35">
              <a:extLst>
                <a:ext uri="{FF2B5EF4-FFF2-40B4-BE49-F238E27FC236}">
                  <a16:creationId xmlns:a16="http://schemas.microsoft.com/office/drawing/2014/main" id="{20D5D3EB-EC5E-473C-A0AC-36F2FCEAEA24}"/>
                </a:ext>
              </a:extLst>
            </p:cNvPr>
            <p:cNvSpPr/>
            <p:nvPr/>
          </p:nvSpPr>
          <p:spPr bwMode="gray">
            <a:xfrm>
              <a:off x="5089794" y="5950524"/>
              <a:ext cx="1705861"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37" name="Rectangle 36">
              <a:extLst>
                <a:ext uri="{FF2B5EF4-FFF2-40B4-BE49-F238E27FC236}">
                  <a16:creationId xmlns:a16="http://schemas.microsoft.com/office/drawing/2014/main" id="{7EEB5428-FA2C-42E3-9F31-CF972A43D0C4}"/>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38" name="Rectangle 37">
              <a:extLst>
                <a:ext uri="{FF2B5EF4-FFF2-40B4-BE49-F238E27FC236}">
                  <a16:creationId xmlns:a16="http://schemas.microsoft.com/office/drawing/2014/main" id="{C6C9F78A-D5FE-41F7-AC6D-6C77488D8A8A}"/>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28" name="Connector: Elbow 27">
            <a:extLst>
              <a:ext uri="{FF2B5EF4-FFF2-40B4-BE49-F238E27FC236}">
                <a16:creationId xmlns:a16="http://schemas.microsoft.com/office/drawing/2014/main" id="{25886992-58DC-47A2-98FB-B318933AFF67}"/>
              </a:ext>
            </a:extLst>
          </p:cNvPr>
          <p:cNvCxnSpPr>
            <a:cxnSpLocks/>
          </p:cNvCxnSpPr>
          <p:nvPr/>
        </p:nvCxnSpPr>
        <p:spPr bwMode="gray">
          <a:xfrm rot="5400000">
            <a:off x="7934153" y="4638960"/>
            <a:ext cx="949979" cy="24328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1E9C09B-C0A2-4FC9-A7F8-EB1A30928492}"/>
              </a:ext>
            </a:extLst>
          </p:cNvPr>
          <p:cNvPicPr>
            <a:picLocks noChangeAspect="1"/>
          </p:cNvPicPr>
          <p:nvPr/>
        </p:nvPicPr>
        <p:blipFill>
          <a:blip r:embed="rId5"/>
          <a:stretch>
            <a:fillRect/>
          </a:stretch>
        </p:blipFill>
        <p:spPr>
          <a:xfrm>
            <a:off x="6064500" y="1788567"/>
            <a:ext cx="4879663" cy="3199892"/>
          </a:xfrm>
          <a:prstGeom prst="rect">
            <a:avLst/>
          </a:prstGeom>
        </p:spPr>
      </p:pic>
    </p:spTree>
    <p:extLst>
      <p:ext uri="{BB962C8B-B14F-4D97-AF65-F5344CB8AC3E}">
        <p14:creationId xmlns:p14="http://schemas.microsoft.com/office/powerpoint/2010/main" val="31423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B08E21-38C2-441F-9385-321A5904B824}"/>
              </a:ext>
            </a:extLst>
          </p:cNvPr>
          <p:cNvSpPr>
            <a:spLocks noGrp="1"/>
          </p:cNvSpPr>
          <p:nvPr>
            <p:ph type="title"/>
          </p:nvPr>
        </p:nvSpPr>
        <p:spPr/>
        <p:txBody>
          <a:bodyPr/>
          <a:lstStyle/>
          <a:p>
            <a:r>
              <a:rPr lang="pt-BR" dirty="0"/>
              <a:t>Topics</a:t>
            </a:r>
            <a:endParaRPr lang="en-US" dirty="0"/>
          </a:p>
        </p:txBody>
      </p:sp>
      <p:sp>
        <p:nvSpPr>
          <p:cNvPr id="5" name="Content Placeholder 4">
            <a:extLst>
              <a:ext uri="{FF2B5EF4-FFF2-40B4-BE49-F238E27FC236}">
                <a16:creationId xmlns:a16="http://schemas.microsoft.com/office/drawing/2014/main" id="{3E03BB9C-533B-46DE-80A9-81FE2FCEEB9B}"/>
              </a:ext>
            </a:extLst>
          </p:cNvPr>
          <p:cNvSpPr>
            <a:spLocks noGrp="1"/>
          </p:cNvSpPr>
          <p:nvPr>
            <p:ph idx="1"/>
          </p:nvPr>
        </p:nvSpPr>
        <p:spPr>
          <a:xfrm>
            <a:off x="478369" y="1213307"/>
            <a:ext cx="11473384" cy="3002360"/>
          </a:xfrm>
        </p:spPr>
        <p:txBody>
          <a:bodyPr/>
          <a:lstStyle/>
          <a:p>
            <a:r>
              <a:rPr lang="pt-BR" dirty="0"/>
              <a:t>Exploration vs Exploitation </a:t>
            </a:r>
          </a:p>
          <a:p>
            <a:r>
              <a:rPr lang="pt-BR" dirty="0"/>
              <a:t>Regret</a:t>
            </a:r>
          </a:p>
          <a:p>
            <a:r>
              <a:rPr lang="pt-BR" dirty="0"/>
              <a:t>Strategies</a:t>
            </a:r>
          </a:p>
          <a:p>
            <a:pPr lvl="1"/>
            <a:r>
              <a:rPr lang="pt-BR" dirty="0"/>
              <a:t>ε-Greedy</a:t>
            </a:r>
          </a:p>
          <a:p>
            <a:pPr lvl="1"/>
            <a:r>
              <a:rPr lang="pt-BR" dirty="0"/>
              <a:t>Upper-confidence bounds (UCB)</a:t>
            </a:r>
          </a:p>
          <a:p>
            <a:pPr lvl="1"/>
            <a:r>
              <a:rPr lang="pt-BR"/>
              <a:t>Bayesian Thompson </a:t>
            </a:r>
            <a:r>
              <a:rPr lang="pt-BR" dirty="0"/>
              <a:t>sampling</a:t>
            </a:r>
          </a:p>
          <a:p>
            <a:pPr lvl="1"/>
            <a:r>
              <a:rPr lang="pt-BR" dirty="0"/>
              <a:t>Contextual Bandits</a:t>
            </a:r>
          </a:p>
        </p:txBody>
      </p:sp>
    </p:spTree>
    <p:extLst>
      <p:ext uri="{BB962C8B-B14F-4D97-AF65-F5344CB8AC3E}">
        <p14:creationId xmlns:p14="http://schemas.microsoft.com/office/powerpoint/2010/main" val="3302378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D0FF-CCE7-4DF0-8DB7-522B2CA95569}"/>
              </a:ext>
            </a:extLst>
          </p:cNvPr>
          <p:cNvSpPr>
            <a:spLocks noGrp="1"/>
          </p:cNvSpPr>
          <p:nvPr>
            <p:ph type="title"/>
          </p:nvPr>
        </p:nvSpPr>
        <p:spPr/>
        <p:txBody>
          <a:bodyPr/>
          <a:lstStyle/>
          <a:p>
            <a:r>
              <a:rPr lang="pt-BR" dirty="0"/>
              <a:t>GLIE Monte Carlo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5F715-7A6B-4652-B8DF-2E6653DA7D39}"/>
                  </a:ext>
                </a:extLst>
              </p:cNvPr>
              <p:cNvSpPr>
                <a:spLocks noGrp="1"/>
              </p:cNvSpPr>
              <p:nvPr>
                <p:ph idx="1"/>
              </p:nvPr>
            </p:nvSpPr>
            <p:spPr>
              <a:xfrm>
                <a:off x="478369" y="1213308"/>
                <a:ext cx="11473384" cy="5092676"/>
              </a:xfrm>
            </p:spPr>
            <p:txBody>
              <a:bodyPr/>
              <a:lstStyle/>
              <a:p>
                <a:r>
                  <a:rPr lang="pt-BR" dirty="0"/>
                  <a:t>GLIE – </a:t>
                </a:r>
                <a:r>
                  <a:rPr lang="pt-BR" b="1" dirty="0"/>
                  <a:t>G</a:t>
                </a:r>
                <a:r>
                  <a:rPr lang="pt-BR" dirty="0"/>
                  <a:t>reedy in the </a:t>
                </a:r>
                <a:r>
                  <a:rPr lang="pt-BR" b="1" dirty="0"/>
                  <a:t>L</a:t>
                </a:r>
                <a:r>
                  <a:rPr lang="pt-BR" dirty="0"/>
                  <a:t>imit with </a:t>
                </a:r>
                <a:r>
                  <a:rPr lang="pt-BR" b="1" dirty="0"/>
                  <a:t>I</a:t>
                </a:r>
                <a:r>
                  <a:rPr lang="pt-BR" dirty="0"/>
                  <a:t>nfinite in </a:t>
                </a:r>
                <a:r>
                  <a:rPr lang="pt-BR" dirty="0" err="1"/>
                  <a:t>the</a:t>
                </a:r>
                <a:r>
                  <a:rPr lang="pt-BR" dirty="0"/>
                  <a:t> </a:t>
                </a:r>
                <a:r>
                  <a:rPr lang="pt-BR" dirty="0" err="1"/>
                  <a:t>limit</a:t>
                </a:r>
                <a:r>
                  <a:rPr lang="pt-BR" dirty="0"/>
                  <a:t> </a:t>
                </a:r>
                <a:r>
                  <a:rPr lang="pt-BR" b="1" dirty="0"/>
                  <a:t>E</a:t>
                </a:r>
                <a:r>
                  <a:rPr lang="pt-BR" dirty="0"/>
                  <a:t>xploration</a:t>
                </a:r>
              </a:p>
              <a:p>
                <a:pPr marL="342900"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Decays epsilon, for instance </a:t>
                </a:r>
                <a:r>
                  <a:rPr lang="el-GR" dirty="0"/>
                  <a:t>ε</a:t>
                </a:r>
                <a:r>
                  <a:rPr lang="pt-BR" dirty="0"/>
                  <a:t> </a:t>
                </a:r>
              </a:p>
              <a:p>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a14:m>
                <a:r>
                  <a:rPr lang="pt-BR" dirty="0"/>
                  <a:t>, where k is the episode count</a:t>
                </a:r>
              </a:p>
              <a:p>
                <a:endParaRPr lang="pt-BR" dirty="0"/>
              </a:p>
              <a:p>
                <a:pPr marL="342900" indent="-342900">
                  <a:buFont typeface="Arial" panose="020B0604020202020204" pitchFamily="34" charset="0"/>
                  <a:buChar char="•"/>
                </a:pPr>
                <a:r>
                  <a:rPr lang="pt-BR" dirty="0"/>
                  <a:t>All &lt;state,action&gt; pairs are explored indefinitely</a:t>
                </a:r>
              </a:p>
              <a:p>
                <a:pPr/>
                <a14:m>
                  <m:oMathPara xmlns:m="http://schemas.openxmlformats.org/officeDocument/2006/math">
                    <m:oMathParaPr>
                      <m:jc m:val="centerGroup"/>
                    </m:oMathParaPr>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sSub>
                        <m:sSubPr>
                          <m:ctrlPr>
                            <a:rPr lang="pt-BR"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m:oMathPara>
                </a14:m>
                <a:endParaRPr lang="pt-BR" dirty="0"/>
              </a:p>
              <a:p>
                <a:pPr marL="342900" indent="-342900">
                  <a:buFont typeface="Arial" panose="020B0604020202020204" pitchFamily="34" charset="0"/>
                  <a:buChar char="•"/>
                </a:pPr>
                <a:r>
                  <a:rPr lang="pt-BR" dirty="0"/>
                  <a:t>The policy </a:t>
                </a:r>
                <a:r>
                  <a:rPr lang="el-GR" sz="2000" dirty="0"/>
                  <a:t>ϖ</a:t>
                </a:r>
                <a:r>
                  <a:rPr lang="pt-BR" sz="2000" dirty="0"/>
                  <a:t> </a:t>
                </a:r>
                <a:r>
                  <a:rPr lang="pt-BR" dirty="0"/>
                  <a:t>converges to a greedy policy </a:t>
                </a:r>
              </a:p>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en-US" b="0" i="1" smtClean="0">
                                  <a:latin typeface="Cambria Math" panose="02040503050406030204" pitchFamily="18" charset="0"/>
                                </a:rPr>
                                <m:t>𝑘</m:t>
                              </m:r>
                              <m:r>
                                <a:rPr lang="pt-BR" i="1" smtClean="0">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US" b="0" dirty="0"/>
              </a:p>
              <a:p>
                <a:pPr marL="342900" indent="-342900">
                  <a:buFont typeface="Arial" panose="020B0604020202020204" pitchFamily="34" charset="0"/>
                  <a:buChar char="•"/>
                </a:pPr>
                <a:r>
                  <a:rPr lang="pt-BR" dirty="0"/>
                  <a:t>Theorem shows that it also converges to the optimal value-function</a:t>
                </a:r>
              </a:p>
              <a:p>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3F25F715-7A6B-4652-B8DF-2E6653DA7D39}"/>
                  </a:ext>
                </a:extLst>
              </p:cNvPr>
              <p:cNvSpPr>
                <a:spLocks noGrp="1" noRot="1" noChangeAspect="1" noMove="1" noResize="1" noEditPoints="1" noAdjustHandles="1" noChangeArrowheads="1" noChangeShapeType="1" noTextEdit="1"/>
              </p:cNvSpPr>
              <p:nvPr>
                <p:ph idx="1"/>
              </p:nvPr>
            </p:nvSpPr>
            <p:spPr>
              <a:xfrm>
                <a:off x="478369" y="1213308"/>
                <a:ext cx="11473384" cy="5092676"/>
              </a:xfrm>
              <a:blipFill>
                <a:blip r:embed="rId2"/>
                <a:stretch>
                  <a:fillRect l="-1275" t="-107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B7BF5F-EF55-4C0B-9A87-1D785DC1DEB8}"/>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6" name="Rectangle 5">
            <a:extLst>
              <a:ext uri="{FF2B5EF4-FFF2-40B4-BE49-F238E27FC236}">
                <a16:creationId xmlns:a16="http://schemas.microsoft.com/office/drawing/2014/main" id="{DDCF2145-41F4-4942-832C-037519C343CE}"/>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spTree>
    <p:extLst>
      <p:ext uri="{BB962C8B-B14F-4D97-AF65-F5344CB8AC3E}">
        <p14:creationId xmlns:p14="http://schemas.microsoft.com/office/powerpoint/2010/main" val="1636580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DD9-3C49-4152-AE68-800F78C6824D}"/>
              </a:ext>
            </a:extLst>
          </p:cNvPr>
          <p:cNvSpPr>
            <a:spLocks noGrp="1"/>
          </p:cNvSpPr>
          <p:nvPr>
            <p:ph type="title"/>
          </p:nvPr>
        </p:nvSpPr>
        <p:spPr/>
        <p:txBody>
          <a:bodyPr/>
          <a:lstStyle/>
          <a:p>
            <a:r>
              <a:rPr lang="en-US" dirty="0"/>
              <a:t>On-Policy versus Off-Policy Control</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3C3B94D-6877-4D69-9F56-20EB08BF31BC}"/>
                  </a:ext>
                </a:extLst>
              </p:cNvPr>
              <p:cNvSpPr txBox="1">
                <a:spLocks/>
              </p:cNvSpPr>
              <p:nvPr/>
            </p:nvSpPr>
            <p:spPr bwMode="gray">
              <a:xfrm>
                <a:off x="718616" y="1631773"/>
                <a:ext cx="11473384" cy="3039294"/>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b="1" dirty="0"/>
                  <a:t>On-</a:t>
                </a:r>
                <a:r>
                  <a:rPr lang="pt-BR" b="1" dirty="0" err="1"/>
                  <a:t>Policy</a:t>
                </a:r>
                <a:endParaRPr lang="pt-BR" b="1" dirty="0"/>
              </a:p>
              <a:p>
                <a:pPr marL="342900" indent="-342900">
                  <a:buFont typeface="Arial" panose="020B0604020202020204" pitchFamily="34" charset="0"/>
                  <a:buChar char="•"/>
                </a:pPr>
                <a:r>
                  <a:rPr lang="pt-BR" dirty="0" err="1"/>
                  <a:t>Learn</a:t>
                </a:r>
                <a:r>
                  <a:rPr lang="pt-BR" dirty="0"/>
                  <a:t> on </a:t>
                </a:r>
                <a:r>
                  <a:rPr lang="pt-BR" dirty="0" err="1"/>
                  <a:t>the</a:t>
                </a:r>
                <a:r>
                  <a:rPr lang="pt-BR" dirty="0"/>
                  <a:t> </a:t>
                </a:r>
                <a:r>
                  <a:rPr lang="pt-BR" dirty="0" err="1"/>
                  <a:t>job</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14:m>
                  <m:oMath xmlns:m="http://schemas.openxmlformats.org/officeDocument/2006/math">
                    <m:r>
                      <a:rPr lang="en-US" sz="3200" i="1">
                        <a:latin typeface="Cambria Math" panose="02040503050406030204" pitchFamily="18" charset="0"/>
                      </a:rPr>
                      <m:t>𝜋</m:t>
                    </m:r>
                  </m:oMath>
                </a14:m>
                <a:endParaRPr lang="pt-BR" dirty="0"/>
              </a:p>
              <a:p>
                <a:endParaRPr lang="pt-BR" dirty="0"/>
              </a:p>
              <a:p>
                <a:r>
                  <a:rPr lang="pt-BR" b="1" dirty="0"/>
                  <a:t>Off-</a:t>
                </a:r>
                <a:r>
                  <a:rPr lang="pt-BR" b="1" dirty="0" err="1"/>
                  <a:t>Policy</a:t>
                </a:r>
                <a:endParaRPr lang="pt-BR" b="1" dirty="0"/>
              </a:p>
              <a:p>
                <a:pPr marL="342900" indent="-342900">
                  <a:buFont typeface="Arial" panose="020B0604020202020204" pitchFamily="34" charset="0"/>
                  <a:buChar char="•"/>
                </a:pPr>
                <a:r>
                  <a:rPr lang="pt-BR" dirty="0"/>
                  <a:t>Look over </a:t>
                </a:r>
                <a:r>
                  <a:rPr lang="pt-BR" dirty="0" err="1"/>
                  <a:t>someone</a:t>
                </a:r>
                <a:r>
                  <a:rPr lang="pt-BR" dirty="0"/>
                  <a:t> </a:t>
                </a:r>
                <a:r>
                  <a:rPr lang="pt-BR" dirty="0" err="1"/>
                  <a:t>else’s</a:t>
                </a:r>
                <a:r>
                  <a:rPr lang="pt-BR" dirty="0"/>
                  <a:t> </a:t>
                </a:r>
                <a:r>
                  <a:rPr lang="pt-BR" dirty="0" err="1"/>
                  <a:t>shoulder</a:t>
                </a:r>
                <a:endParaRPr lang="pt-BR" dirty="0"/>
              </a:p>
              <a:p>
                <a:pPr marL="342900" indent="-342900">
                  <a:buFont typeface="Arial" panose="020B0604020202020204" pitchFamily="34" charset="0"/>
                  <a:buChar char="•"/>
                </a:pPr>
                <a:r>
                  <a:rPr lang="pt-BR" u="sng" dirty="0" err="1"/>
                  <a:t>How</a:t>
                </a:r>
                <a:r>
                  <a:rPr lang="pt-BR" u="sng" dirty="0"/>
                  <a:t>?</a:t>
                </a:r>
                <a:r>
                  <a:rPr lang="pt-BR" dirty="0"/>
                  <a:t> </a:t>
                </a:r>
                <a:r>
                  <a:rPr lang="pt-BR" dirty="0" err="1"/>
                  <a:t>Learn</a:t>
                </a:r>
                <a:r>
                  <a:rPr lang="pt-BR" dirty="0"/>
                  <a:t> </a:t>
                </a:r>
                <a:r>
                  <a:rPr lang="pt-BR" dirty="0" err="1"/>
                  <a:t>about</a:t>
                </a:r>
                <a:r>
                  <a:rPr lang="pt-BR" dirty="0"/>
                  <a:t> </a:t>
                </a:r>
                <a:r>
                  <a:rPr lang="pt-BR" dirty="0" err="1"/>
                  <a:t>policy</a:t>
                </a:r>
                <a:r>
                  <a:rPr lang="pt-BR" dirty="0"/>
                  <a:t> </a:t>
                </a:r>
                <a14:m>
                  <m:oMath xmlns:m="http://schemas.openxmlformats.org/officeDocument/2006/math">
                    <m:r>
                      <a:rPr lang="en-US" sz="3200" b="0" i="1" smtClean="0">
                        <a:latin typeface="Cambria Math" panose="02040503050406030204" pitchFamily="18" charset="0"/>
                      </a:rPr>
                      <m:t>𝜋</m:t>
                    </m:r>
                  </m:oMath>
                </a14:m>
                <a:r>
                  <a:rPr lang="pt-BR" dirty="0"/>
                  <a:t> </a:t>
                </a:r>
                <a:r>
                  <a:rPr lang="pt-BR" dirty="0" err="1"/>
                  <a:t>from</a:t>
                </a:r>
                <a:r>
                  <a:rPr lang="pt-BR" dirty="0"/>
                  <a:t> </a:t>
                </a:r>
                <a:r>
                  <a:rPr lang="pt-BR" dirty="0" err="1"/>
                  <a:t>experience</a:t>
                </a:r>
                <a:r>
                  <a:rPr lang="pt-BR" dirty="0"/>
                  <a:t> </a:t>
                </a:r>
                <a:r>
                  <a:rPr lang="pt-BR" dirty="0" err="1"/>
                  <a:t>sampled</a:t>
                </a:r>
                <a:r>
                  <a:rPr lang="pt-BR" dirty="0"/>
                  <a:t> </a:t>
                </a:r>
                <a:r>
                  <a:rPr lang="pt-BR" dirty="0" err="1"/>
                  <a:t>from</a:t>
                </a:r>
                <a:r>
                  <a:rPr lang="pt-BR" dirty="0"/>
                  <a:t> </a:t>
                </a:r>
                <a:r>
                  <a:rPr lang="pt-BR" dirty="0" err="1"/>
                  <a:t>the</a:t>
                </a:r>
                <a:r>
                  <a:rPr lang="pt-BR" dirty="0"/>
                  <a:t> </a:t>
                </a:r>
                <a:r>
                  <a:rPr lang="pt-BR" dirty="0" err="1"/>
                  <a:t>environment</a:t>
                </a:r>
                <a:r>
                  <a:rPr lang="pt-BR" dirty="0"/>
                  <a:t>  </a:t>
                </a:r>
              </a:p>
            </p:txBody>
          </p:sp>
        </mc:Choice>
        <mc:Fallback xmlns="">
          <p:sp>
            <p:nvSpPr>
              <p:cNvPr id="5" name="Content Placeholder 2">
                <a:extLst>
                  <a:ext uri="{FF2B5EF4-FFF2-40B4-BE49-F238E27FC236}">
                    <a16:creationId xmlns:a16="http://schemas.microsoft.com/office/drawing/2014/main" id="{E3C3B94D-6877-4D69-9F56-20EB08BF31BC}"/>
                  </a:ext>
                </a:extLst>
              </p:cNvPr>
              <p:cNvSpPr txBox="1">
                <a:spLocks noRot="1" noChangeAspect="1" noMove="1" noResize="1" noEditPoints="1" noAdjustHandles="1" noChangeArrowheads="1" noChangeShapeType="1" noTextEdit="1"/>
              </p:cNvSpPr>
              <p:nvPr/>
            </p:nvSpPr>
            <p:spPr bwMode="gray">
              <a:xfrm>
                <a:off x="718616" y="1631773"/>
                <a:ext cx="11473384" cy="3039294"/>
              </a:xfrm>
              <a:prstGeom prst="rect">
                <a:avLst/>
              </a:prstGeom>
              <a:blipFill>
                <a:blip r:embed="rId2"/>
                <a:stretch>
                  <a:fillRect l="-1275" t="-2008" b="-2811"/>
                </a:stretch>
              </a:blipFill>
            </p:spPr>
            <p:txBody>
              <a:bodyPr/>
              <a:lstStyle/>
              <a:p>
                <a:r>
                  <a:rPr lang="en-US">
                    <a:noFill/>
                  </a:rPr>
                  <a:t> </a:t>
                </a:r>
              </a:p>
            </p:txBody>
          </p:sp>
        </mc:Fallback>
      </mc:AlternateContent>
    </p:spTree>
    <p:extLst>
      <p:ext uri="{BB962C8B-B14F-4D97-AF65-F5344CB8AC3E}">
        <p14:creationId xmlns:p14="http://schemas.microsoft.com/office/powerpoint/2010/main" val="28333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4155-9A4B-4321-B6FD-2DD17F6C2441}"/>
              </a:ext>
            </a:extLst>
          </p:cNvPr>
          <p:cNvSpPr>
            <a:spLocks noGrp="1"/>
          </p:cNvSpPr>
          <p:nvPr>
            <p:ph type="title"/>
          </p:nvPr>
        </p:nvSpPr>
        <p:spPr/>
        <p:txBody>
          <a:bodyPr anchor="t">
            <a:normAutofit/>
          </a:bodyPr>
          <a:lstStyle/>
          <a:p>
            <a:r>
              <a:rPr lang="en-US" dirty="0" err="1"/>
              <a:t>Sarsa</a:t>
            </a:r>
            <a:r>
              <a:rPr lang="en-US" dirty="0"/>
              <a:t>: On-Policy TD Control </a:t>
            </a:r>
          </a:p>
        </p:txBody>
      </p:sp>
      <p:pic>
        <p:nvPicPr>
          <p:cNvPr id="4" name="Content Placeholder 3">
            <a:extLst>
              <a:ext uri="{FF2B5EF4-FFF2-40B4-BE49-F238E27FC236}">
                <a16:creationId xmlns:a16="http://schemas.microsoft.com/office/drawing/2014/main" id="{B43DA058-01CD-46A5-A1B1-D287BD74E2A3}"/>
              </a:ext>
            </a:extLst>
          </p:cNvPr>
          <p:cNvPicPr>
            <a:picLocks noGrp="1" noChangeAspect="1"/>
          </p:cNvPicPr>
          <p:nvPr>
            <p:ph idx="1"/>
          </p:nvPr>
        </p:nvPicPr>
        <p:blipFill>
          <a:blip r:embed="rId2"/>
          <a:stretch>
            <a:fillRect/>
          </a:stretch>
        </p:blipFill>
        <p:spPr>
          <a:xfrm>
            <a:off x="3058608" y="2034711"/>
            <a:ext cx="7811480" cy="3449709"/>
          </a:xfrm>
          <a:prstGeom prst="rect">
            <a:avLst/>
          </a:prstGeom>
        </p:spPr>
      </p:pic>
      <p:sp>
        <p:nvSpPr>
          <p:cNvPr id="7" name="Rectangle 6">
            <a:extLst>
              <a:ext uri="{FF2B5EF4-FFF2-40B4-BE49-F238E27FC236}">
                <a16:creationId xmlns:a16="http://schemas.microsoft.com/office/drawing/2014/main" id="{6096169F-2486-4769-817A-C1EBB45393A5}"/>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8" name="Rectangle 7">
            <a:extLst>
              <a:ext uri="{FF2B5EF4-FFF2-40B4-BE49-F238E27FC236}">
                <a16:creationId xmlns:a16="http://schemas.microsoft.com/office/drawing/2014/main" id="{14175F9A-539F-4DE9-8427-795E7331AE2D}"/>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pic>
        <p:nvPicPr>
          <p:cNvPr id="9" name="Picture 8">
            <a:extLst>
              <a:ext uri="{FF2B5EF4-FFF2-40B4-BE49-F238E27FC236}">
                <a16:creationId xmlns:a16="http://schemas.microsoft.com/office/drawing/2014/main" id="{5DD6C8B9-759C-49C2-BA4E-FA189FB83AAE}"/>
              </a:ext>
            </a:extLst>
          </p:cNvPr>
          <p:cNvPicPr>
            <a:picLocks noChangeAspect="1"/>
          </p:cNvPicPr>
          <p:nvPr/>
        </p:nvPicPr>
        <p:blipFill>
          <a:blip r:embed="rId3"/>
          <a:stretch>
            <a:fillRect/>
          </a:stretch>
        </p:blipFill>
        <p:spPr>
          <a:xfrm>
            <a:off x="620075" y="1028882"/>
            <a:ext cx="11210925" cy="781050"/>
          </a:xfrm>
          <a:prstGeom prst="rect">
            <a:avLst/>
          </a:prstGeom>
        </p:spPr>
      </p:pic>
      <p:sp>
        <p:nvSpPr>
          <p:cNvPr id="11" name="Oval 10">
            <a:extLst>
              <a:ext uri="{FF2B5EF4-FFF2-40B4-BE49-F238E27FC236}">
                <a16:creationId xmlns:a16="http://schemas.microsoft.com/office/drawing/2014/main" id="{15325478-A372-4735-AE06-1F002A2E8CCC}"/>
              </a:ext>
            </a:extLst>
          </p:cNvPr>
          <p:cNvSpPr/>
          <p:nvPr/>
        </p:nvSpPr>
        <p:spPr bwMode="gray">
          <a:xfrm>
            <a:off x="1557195" y="1998344"/>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Oval 11">
            <a:extLst>
              <a:ext uri="{FF2B5EF4-FFF2-40B4-BE49-F238E27FC236}">
                <a16:creationId xmlns:a16="http://schemas.microsoft.com/office/drawing/2014/main" id="{7A95C33E-C497-4EC1-A429-741132EFCE38}"/>
              </a:ext>
            </a:extLst>
          </p:cNvPr>
          <p:cNvSpPr/>
          <p:nvPr/>
        </p:nvSpPr>
        <p:spPr bwMode="gray">
          <a:xfrm>
            <a:off x="1557195" y="3679319"/>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Oval 12">
            <a:extLst>
              <a:ext uri="{FF2B5EF4-FFF2-40B4-BE49-F238E27FC236}">
                <a16:creationId xmlns:a16="http://schemas.microsoft.com/office/drawing/2014/main" id="{489E03E3-E88E-41AE-84F7-7BBBD6ECB881}"/>
              </a:ext>
            </a:extLst>
          </p:cNvPr>
          <p:cNvSpPr/>
          <p:nvPr/>
        </p:nvSpPr>
        <p:spPr bwMode="gray">
          <a:xfrm>
            <a:off x="1430182" y="2717847"/>
            <a:ext cx="426043" cy="452674"/>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5" name="Straight Arrow Connector 14">
            <a:extLst>
              <a:ext uri="{FF2B5EF4-FFF2-40B4-BE49-F238E27FC236}">
                <a16:creationId xmlns:a16="http://schemas.microsoft.com/office/drawing/2014/main" id="{4F95219A-DB5B-4312-A3D2-732537E181F2}"/>
              </a:ext>
            </a:extLst>
          </p:cNvPr>
          <p:cNvCxnSpPr>
            <a:stCxn id="11" idx="4"/>
            <a:endCxn id="13" idx="0"/>
          </p:cNvCxnSpPr>
          <p:nvPr/>
        </p:nvCxnSpPr>
        <p:spPr bwMode="gray">
          <a:xfrm>
            <a:off x="1643203" y="2172835"/>
            <a:ext cx="1" cy="54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873F0C9-FBEF-4AAB-87A5-60EBD208D007}"/>
              </a:ext>
            </a:extLst>
          </p:cNvPr>
          <p:cNvCxnSpPr>
            <a:cxnSpLocks/>
            <a:stCxn id="13" idx="4"/>
            <a:endCxn id="12" idx="0"/>
          </p:cNvCxnSpPr>
          <p:nvPr/>
        </p:nvCxnSpPr>
        <p:spPr bwMode="gray">
          <a:xfrm flipH="1">
            <a:off x="1643203" y="3170521"/>
            <a:ext cx="1" cy="508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87B1DA8-ECD2-4557-BA20-C03498E195DE}"/>
              </a:ext>
            </a:extLst>
          </p:cNvPr>
          <p:cNvPicPr>
            <a:picLocks noChangeAspect="1"/>
          </p:cNvPicPr>
          <p:nvPr/>
        </p:nvPicPr>
        <p:blipFill>
          <a:blip r:embed="rId4"/>
          <a:stretch>
            <a:fillRect/>
          </a:stretch>
        </p:blipFill>
        <p:spPr>
          <a:xfrm>
            <a:off x="1774998" y="1839695"/>
            <a:ext cx="715812" cy="407846"/>
          </a:xfrm>
          <a:prstGeom prst="rect">
            <a:avLst/>
          </a:prstGeom>
        </p:spPr>
      </p:pic>
      <p:pic>
        <p:nvPicPr>
          <p:cNvPr id="23" name="Picture 22">
            <a:extLst>
              <a:ext uri="{FF2B5EF4-FFF2-40B4-BE49-F238E27FC236}">
                <a16:creationId xmlns:a16="http://schemas.microsoft.com/office/drawing/2014/main" id="{83D0DA1C-469E-4297-BED1-179BB4F3EF61}"/>
              </a:ext>
            </a:extLst>
          </p:cNvPr>
          <p:cNvPicPr>
            <a:picLocks noChangeAspect="1"/>
          </p:cNvPicPr>
          <p:nvPr/>
        </p:nvPicPr>
        <p:blipFill>
          <a:blip r:embed="rId5"/>
          <a:stretch>
            <a:fillRect/>
          </a:stretch>
        </p:blipFill>
        <p:spPr>
          <a:xfrm>
            <a:off x="1958876" y="2838076"/>
            <a:ext cx="600072" cy="476248"/>
          </a:xfrm>
          <a:prstGeom prst="rect">
            <a:avLst/>
          </a:prstGeom>
        </p:spPr>
      </p:pic>
      <p:pic>
        <p:nvPicPr>
          <p:cNvPr id="24" name="Picture 23">
            <a:extLst>
              <a:ext uri="{FF2B5EF4-FFF2-40B4-BE49-F238E27FC236}">
                <a16:creationId xmlns:a16="http://schemas.microsoft.com/office/drawing/2014/main" id="{2497D853-2989-45E7-9AE6-9B782AF84597}"/>
              </a:ext>
            </a:extLst>
          </p:cNvPr>
          <p:cNvPicPr>
            <a:picLocks noChangeAspect="1"/>
          </p:cNvPicPr>
          <p:nvPr/>
        </p:nvPicPr>
        <p:blipFill>
          <a:blip r:embed="rId6"/>
          <a:stretch>
            <a:fillRect/>
          </a:stretch>
        </p:blipFill>
        <p:spPr>
          <a:xfrm>
            <a:off x="1832868" y="2329319"/>
            <a:ext cx="600071" cy="385760"/>
          </a:xfrm>
          <a:prstGeom prst="rect">
            <a:avLst/>
          </a:prstGeom>
        </p:spPr>
      </p:pic>
      <p:pic>
        <p:nvPicPr>
          <p:cNvPr id="25" name="Picture 24">
            <a:extLst>
              <a:ext uri="{FF2B5EF4-FFF2-40B4-BE49-F238E27FC236}">
                <a16:creationId xmlns:a16="http://schemas.microsoft.com/office/drawing/2014/main" id="{86E3CC8D-FA27-4F46-843D-E742D69CA0D5}"/>
              </a:ext>
            </a:extLst>
          </p:cNvPr>
          <p:cNvPicPr>
            <a:picLocks noChangeAspect="1"/>
          </p:cNvPicPr>
          <p:nvPr/>
        </p:nvPicPr>
        <p:blipFill>
          <a:blip r:embed="rId7"/>
          <a:stretch>
            <a:fillRect/>
          </a:stretch>
        </p:blipFill>
        <p:spPr>
          <a:xfrm>
            <a:off x="1729211" y="3679319"/>
            <a:ext cx="612755" cy="369332"/>
          </a:xfrm>
          <a:prstGeom prst="rect">
            <a:avLst/>
          </a:prstGeom>
        </p:spPr>
      </p:pic>
    </p:spTree>
    <p:extLst>
      <p:ext uri="{BB962C8B-B14F-4D97-AF65-F5344CB8AC3E}">
        <p14:creationId xmlns:p14="http://schemas.microsoft.com/office/powerpoint/2010/main" val="3827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44E9-0DF8-4EE9-9FE5-91955ED3EECF}"/>
              </a:ext>
            </a:extLst>
          </p:cNvPr>
          <p:cNvSpPr>
            <a:spLocks noGrp="1"/>
          </p:cNvSpPr>
          <p:nvPr>
            <p:ph type="title"/>
          </p:nvPr>
        </p:nvSpPr>
        <p:spPr/>
        <p:txBody>
          <a:bodyPr/>
          <a:lstStyle/>
          <a:p>
            <a:r>
              <a:rPr lang="en-US" dirty="0"/>
              <a:t>Q-Learning: off-policy TD Control</a:t>
            </a:r>
          </a:p>
        </p:txBody>
      </p:sp>
      <p:pic>
        <p:nvPicPr>
          <p:cNvPr id="4" name="Picture 3">
            <a:extLst>
              <a:ext uri="{FF2B5EF4-FFF2-40B4-BE49-F238E27FC236}">
                <a16:creationId xmlns:a16="http://schemas.microsoft.com/office/drawing/2014/main" id="{833A2738-076C-4658-AE11-A6BAD3A2D70D}"/>
              </a:ext>
            </a:extLst>
          </p:cNvPr>
          <p:cNvPicPr>
            <a:picLocks noChangeAspect="1"/>
          </p:cNvPicPr>
          <p:nvPr/>
        </p:nvPicPr>
        <p:blipFill>
          <a:blip r:embed="rId2"/>
          <a:stretch>
            <a:fillRect/>
          </a:stretch>
        </p:blipFill>
        <p:spPr>
          <a:xfrm>
            <a:off x="868894" y="2607398"/>
            <a:ext cx="9722906" cy="4060880"/>
          </a:xfrm>
          <a:prstGeom prst="rect">
            <a:avLst/>
          </a:prstGeom>
        </p:spPr>
      </p:pic>
      <p:pic>
        <p:nvPicPr>
          <p:cNvPr id="5" name="Picture 4">
            <a:extLst>
              <a:ext uri="{FF2B5EF4-FFF2-40B4-BE49-F238E27FC236}">
                <a16:creationId xmlns:a16="http://schemas.microsoft.com/office/drawing/2014/main" id="{F59D7B38-BBD8-41D4-9542-C1A5B0C4D1C5}"/>
              </a:ext>
            </a:extLst>
          </p:cNvPr>
          <p:cNvPicPr>
            <a:picLocks noChangeAspect="1"/>
          </p:cNvPicPr>
          <p:nvPr/>
        </p:nvPicPr>
        <p:blipFill>
          <a:blip r:embed="rId3"/>
          <a:stretch>
            <a:fillRect/>
          </a:stretch>
        </p:blipFill>
        <p:spPr>
          <a:xfrm>
            <a:off x="1600200" y="1070993"/>
            <a:ext cx="8991600" cy="676275"/>
          </a:xfrm>
          <a:prstGeom prst="rect">
            <a:avLst/>
          </a:prstGeom>
        </p:spPr>
      </p:pic>
      <p:sp>
        <p:nvSpPr>
          <p:cNvPr id="6" name="TextBox 5">
            <a:extLst>
              <a:ext uri="{FF2B5EF4-FFF2-40B4-BE49-F238E27FC236}">
                <a16:creationId xmlns:a16="http://schemas.microsoft.com/office/drawing/2014/main" id="{646EA0DC-4C9C-4A56-93DA-1F23AB7648F9}"/>
              </a:ext>
            </a:extLst>
          </p:cNvPr>
          <p:cNvSpPr txBox="1"/>
          <p:nvPr/>
        </p:nvSpPr>
        <p:spPr bwMode="gray">
          <a:xfrm>
            <a:off x="5656997" y="2995684"/>
            <a:ext cx="914400" cy="91440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7" name="TextBox 6">
            <a:extLst>
              <a:ext uri="{FF2B5EF4-FFF2-40B4-BE49-F238E27FC236}">
                <a16:creationId xmlns:a16="http://schemas.microsoft.com/office/drawing/2014/main" id="{E6E44B0F-0464-4356-8080-62820F8614E1}"/>
              </a:ext>
            </a:extLst>
          </p:cNvPr>
          <p:cNvSpPr txBox="1"/>
          <p:nvPr/>
        </p:nvSpPr>
        <p:spPr bwMode="gray">
          <a:xfrm>
            <a:off x="7492621" y="26749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8" name="TextBox 7">
            <a:extLst>
              <a:ext uri="{FF2B5EF4-FFF2-40B4-BE49-F238E27FC236}">
                <a16:creationId xmlns:a16="http://schemas.microsoft.com/office/drawing/2014/main" id="{E3C5DFA4-9AB2-4833-9967-EDCDBDF76170}"/>
              </a:ext>
            </a:extLst>
          </p:cNvPr>
          <p:cNvSpPr txBox="1"/>
          <p:nvPr/>
        </p:nvSpPr>
        <p:spPr bwMode="gray">
          <a:xfrm>
            <a:off x="6998328" y="2046083"/>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Choose among all possible actions</a:t>
            </a:r>
          </a:p>
        </p:txBody>
      </p:sp>
      <p:sp>
        <p:nvSpPr>
          <p:cNvPr id="9" name="Rectangle 8">
            <a:extLst>
              <a:ext uri="{FF2B5EF4-FFF2-40B4-BE49-F238E27FC236}">
                <a16:creationId xmlns:a16="http://schemas.microsoft.com/office/drawing/2014/main" id="{C32B898F-44A3-4BD3-966A-CA7B32F35FB9}"/>
              </a:ext>
            </a:extLst>
          </p:cNvPr>
          <p:cNvSpPr/>
          <p:nvPr/>
        </p:nvSpPr>
        <p:spPr bwMode="gray">
          <a:xfrm>
            <a:off x="6708618" y="1751673"/>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1" name="Connector: Elbow 10">
            <a:extLst>
              <a:ext uri="{FF2B5EF4-FFF2-40B4-BE49-F238E27FC236}">
                <a16:creationId xmlns:a16="http://schemas.microsoft.com/office/drawing/2014/main" id="{C4250202-DCD4-4483-A77F-C09E1196DC1D}"/>
              </a:ext>
            </a:extLst>
          </p:cNvPr>
          <p:cNvCxnSpPr>
            <a:stCxn id="9" idx="2"/>
            <a:endCxn id="8" idx="0"/>
          </p:cNvCxnSpPr>
          <p:nvPr/>
        </p:nvCxnSpPr>
        <p:spPr bwMode="gray">
          <a:xfrm rot="16200000" flipH="1">
            <a:off x="8118646" y="1369665"/>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1E22-C2E6-4CA2-8419-8705EA88195F}"/>
              </a:ext>
            </a:extLst>
          </p:cNvPr>
          <p:cNvSpPr>
            <a:spLocks noGrp="1"/>
          </p:cNvSpPr>
          <p:nvPr>
            <p:ph type="title"/>
          </p:nvPr>
        </p:nvSpPr>
        <p:spPr/>
        <p:txBody>
          <a:bodyPr anchor="t">
            <a:normAutofit/>
          </a:bodyPr>
          <a:lstStyle/>
          <a:p>
            <a:r>
              <a:rPr lang="en-US" dirty="0"/>
              <a:t>Comparing </a:t>
            </a:r>
            <a:r>
              <a:rPr lang="en-US" dirty="0" err="1"/>
              <a:t>Sarsa</a:t>
            </a:r>
            <a:r>
              <a:rPr lang="en-US" dirty="0"/>
              <a:t> and Q-Learning</a:t>
            </a:r>
          </a:p>
        </p:txBody>
      </p:sp>
      <p:pic>
        <p:nvPicPr>
          <p:cNvPr id="4" name="Content Placeholder 3">
            <a:extLst>
              <a:ext uri="{FF2B5EF4-FFF2-40B4-BE49-F238E27FC236}">
                <a16:creationId xmlns:a16="http://schemas.microsoft.com/office/drawing/2014/main" id="{A5EB0CA4-3B70-43A2-8285-FE52B3F20B62}"/>
              </a:ext>
            </a:extLst>
          </p:cNvPr>
          <p:cNvPicPr>
            <a:picLocks noGrp="1" noChangeAspect="1"/>
          </p:cNvPicPr>
          <p:nvPr>
            <p:ph idx="1"/>
          </p:nvPr>
        </p:nvPicPr>
        <p:blipFill>
          <a:blip r:embed="rId2"/>
          <a:stretch>
            <a:fillRect/>
          </a:stretch>
        </p:blipFill>
        <p:spPr>
          <a:xfrm>
            <a:off x="478369" y="1597069"/>
            <a:ext cx="5540375" cy="2322513"/>
          </a:xfrm>
          <a:prstGeom prst="rect">
            <a:avLst/>
          </a:prstGeom>
        </p:spPr>
      </p:pic>
      <p:pic>
        <p:nvPicPr>
          <p:cNvPr id="5" name="Picture 4">
            <a:extLst>
              <a:ext uri="{FF2B5EF4-FFF2-40B4-BE49-F238E27FC236}">
                <a16:creationId xmlns:a16="http://schemas.microsoft.com/office/drawing/2014/main" id="{C872852B-7571-486E-8C7A-CA20C3A69C9A}"/>
              </a:ext>
            </a:extLst>
          </p:cNvPr>
          <p:cNvPicPr>
            <a:picLocks noChangeAspect="1"/>
          </p:cNvPicPr>
          <p:nvPr/>
        </p:nvPicPr>
        <p:blipFill>
          <a:blip r:embed="rId3"/>
          <a:stretch>
            <a:fillRect/>
          </a:stretch>
        </p:blipFill>
        <p:spPr>
          <a:xfrm>
            <a:off x="6101294" y="1597069"/>
            <a:ext cx="5676900" cy="2322513"/>
          </a:xfrm>
          <a:prstGeom prst="rect">
            <a:avLst/>
          </a:prstGeom>
        </p:spPr>
      </p:pic>
      <p:cxnSp>
        <p:nvCxnSpPr>
          <p:cNvPr id="8" name="Straight Connector 7">
            <a:extLst>
              <a:ext uri="{FF2B5EF4-FFF2-40B4-BE49-F238E27FC236}">
                <a16:creationId xmlns:a16="http://schemas.microsoft.com/office/drawing/2014/main" id="{5DA0FD22-8351-4616-AA35-0BCAB559B446}"/>
              </a:ext>
            </a:extLst>
          </p:cNvPr>
          <p:cNvCxnSpPr/>
          <p:nvPr/>
        </p:nvCxnSpPr>
        <p:spPr bwMode="gray">
          <a:xfrm>
            <a:off x="856878" y="280192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C7C0FF-4536-4597-B434-6BE588016E90}"/>
              </a:ext>
            </a:extLst>
          </p:cNvPr>
          <p:cNvCxnSpPr/>
          <p:nvPr/>
        </p:nvCxnSpPr>
        <p:spPr bwMode="gray">
          <a:xfrm>
            <a:off x="1042834" y="3281494"/>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891EA-FA62-4948-A8B0-D70BBDA8C018}"/>
              </a:ext>
            </a:extLst>
          </p:cNvPr>
          <p:cNvCxnSpPr/>
          <p:nvPr/>
        </p:nvCxnSpPr>
        <p:spPr bwMode="gray">
          <a:xfrm>
            <a:off x="6671847" y="3038213"/>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94CD8F07-712B-475F-87C0-3BDF569A7597}"/>
              </a:ext>
            </a:extLst>
          </p:cNvPr>
          <p:cNvSpPr/>
          <p:nvPr/>
        </p:nvSpPr>
        <p:spPr bwMode="gray">
          <a:xfrm>
            <a:off x="4996845" y="3069823"/>
            <a:ext cx="159390" cy="54386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FDD99D-0AE2-432C-9D5C-5BF445BEFD62}"/>
              </a:ext>
            </a:extLst>
          </p:cNvPr>
          <p:cNvCxnSpPr>
            <a:stCxn id="11" idx="1"/>
          </p:cNvCxnSpPr>
          <p:nvPr/>
        </p:nvCxnSpPr>
        <p:spPr bwMode="gray">
          <a:xfrm>
            <a:off x="5156235" y="3341755"/>
            <a:ext cx="1426974" cy="545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3DE7DF2-8CB8-4A42-A30A-740CB534DB50}"/>
              </a:ext>
            </a:extLst>
          </p:cNvPr>
          <p:cNvGrpSpPr/>
          <p:nvPr/>
        </p:nvGrpSpPr>
        <p:grpSpPr>
          <a:xfrm>
            <a:off x="681688" y="2963678"/>
            <a:ext cx="9570860" cy="2579499"/>
            <a:chOff x="822716" y="4047688"/>
            <a:chExt cx="9699740" cy="2579499"/>
          </a:xfrm>
        </p:grpSpPr>
        <p:sp>
          <p:nvSpPr>
            <p:cNvPr id="6" name="TextBox 5">
              <a:extLst>
                <a:ext uri="{FF2B5EF4-FFF2-40B4-BE49-F238E27FC236}">
                  <a16:creationId xmlns:a16="http://schemas.microsoft.com/office/drawing/2014/main" id="{876C0BF8-0373-4AF4-A1FB-EA736AFA2769}"/>
                </a:ext>
              </a:extLst>
            </p:cNvPr>
            <p:cNvSpPr txBox="1"/>
            <p:nvPr/>
          </p:nvSpPr>
          <p:spPr bwMode="gray">
            <a:xfrm>
              <a:off x="3400598" y="5295809"/>
              <a:ext cx="6727155" cy="133137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Q-Learning does not follow any given policy to update the Q-value</a:t>
              </a:r>
            </a:p>
            <a:p>
              <a:pPr marL="182563" indent="-182563">
                <a:spcBef>
                  <a:spcPts val="300"/>
                </a:spcBef>
                <a:spcAft>
                  <a:spcPts val="300"/>
                </a:spcAft>
                <a:buClr>
                  <a:schemeClr val="accent1"/>
                </a:buClr>
                <a:buSzPct val="90000"/>
                <a:buFont typeface="Arial" panose="020B0604020202020204" pitchFamily="34" charset="0"/>
                <a:buChar char="■"/>
              </a:pPr>
              <a:endParaRPr lang="en-US" sz="1600" dirty="0"/>
            </a:p>
            <a:p>
              <a:pPr marL="182563" indent="-182563">
                <a:spcBef>
                  <a:spcPts val="300"/>
                </a:spcBef>
                <a:spcAft>
                  <a:spcPts val="300"/>
                </a:spcAft>
                <a:buClr>
                  <a:schemeClr val="accent1"/>
                </a:buClr>
                <a:buSzPct val="90000"/>
                <a:buFont typeface="Arial" panose="020B0604020202020204" pitchFamily="34" charset="0"/>
                <a:buChar char="■"/>
              </a:pPr>
              <a:r>
                <a:rPr lang="en-US" sz="1600" dirty="0"/>
                <a:t>However, Q-Learning still follows a “behavioral” policy in order to determine which state-action pairs to visit</a:t>
              </a:r>
              <a:endParaRPr lang="en-US" sz="1600" b="1" dirty="0"/>
            </a:p>
          </p:txBody>
        </p:sp>
        <p:grpSp>
          <p:nvGrpSpPr>
            <p:cNvPr id="97" name="Group 96">
              <a:extLst>
                <a:ext uri="{FF2B5EF4-FFF2-40B4-BE49-F238E27FC236}">
                  <a16:creationId xmlns:a16="http://schemas.microsoft.com/office/drawing/2014/main" id="{3C1B3038-F24F-423E-885A-1C9CDD284369}"/>
                </a:ext>
              </a:extLst>
            </p:cNvPr>
            <p:cNvGrpSpPr/>
            <p:nvPr/>
          </p:nvGrpSpPr>
          <p:grpSpPr>
            <a:xfrm>
              <a:off x="822716" y="4047688"/>
              <a:ext cx="9699740" cy="2394292"/>
              <a:chOff x="677863" y="4047691"/>
              <a:chExt cx="9699740" cy="2394292"/>
            </a:xfrm>
          </p:grpSpPr>
          <p:sp>
            <p:nvSpPr>
              <p:cNvPr id="85" name="Isosceles Triangle 84">
                <a:extLst>
                  <a:ext uri="{FF2B5EF4-FFF2-40B4-BE49-F238E27FC236}">
                    <a16:creationId xmlns:a16="http://schemas.microsoft.com/office/drawing/2014/main" id="{7855E374-BED6-4E02-832F-0C94844781CE}"/>
                  </a:ext>
                </a:extLst>
              </p:cNvPr>
              <p:cNvSpPr/>
              <p:nvPr/>
            </p:nvSpPr>
            <p:spPr bwMode="gray">
              <a:xfrm rot="16200000" flipH="1">
                <a:off x="8826299" y="40515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6" name="Connector: Elbow 85">
                <a:extLst>
                  <a:ext uri="{FF2B5EF4-FFF2-40B4-BE49-F238E27FC236}">
                    <a16:creationId xmlns:a16="http://schemas.microsoft.com/office/drawing/2014/main" id="{765B1E88-70EA-49FD-944A-FF11D6253C75}"/>
                  </a:ext>
                </a:extLst>
              </p:cNvPr>
              <p:cNvCxnSpPr>
                <a:cxnSpLocks/>
                <a:stCxn id="85" idx="3"/>
              </p:cNvCxnSpPr>
              <p:nvPr/>
            </p:nvCxnSpPr>
            <p:spPr bwMode="gray">
              <a:xfrm>
                <a:off x="9078649" y="4232171"/>
                <a:ext cx="1298953" cy="2066255"/>
              </a:xfrm>
              <a:prstGeom prst="bentConnector3">
                <a:avLst>
                  <a:gd name="adj1" fmla="val 109223"/>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Isosceles Triangle 86">
                <a:extLst>
                  <a:ext uri="{FF2B5EF4-FFF2-40B4-BE49-F238E27FC236}">
                    <a16:creationId xmlns:a16="http://schemas.microsoft.com/office/drawing/2014/main" id="{0091B1E9-9C3F-4EAA-8682-DF71FE474980}"/>
                  </a:ext>
                </a:extLst>
              </p:cNvPr>
              <p:cNvSpPr/>
              <p:nvPr/>
            </p:nvSpPr>
            <p:spPr bwMode="gray">
              <a:xfrm rot="5400000">
                <a:off x="786659" y="393889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Isosceles Triangle 87">
                <a:extLst>
                  <a:ext uri="{FF2B5EF4-FFF2-40B4-BE49-F238E27FC236}">
                    <a16:creationId xmlns:a16="http://schemas.microsoft.com/office/drawing/2014/main" id="{06F1C55E-3758-4658-8DC8-01E84EDD0BF1}"/>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9" name="Isosceles Triangle 88">
                <a:extLst>
                  <a:ext uri="{FF2B5EF4-FFF2-40B4-BE49-F238E27FC236}">
                    <a16:creationId xmlns:a16="http://schemas.microsoft.com/office/drawing/2014/main" id="{FE02E0F7-B6D3-4BAA-8846-FEFA21CD44A4}"/>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0" name="Isosceles Triangle 89">
                <a:extLst>
                  <a:ext uri="{FF2B5EF4-FFF2-40B4-BE49-F238E27FC236}">
                    <a16:creationId xmlns:a16="http://schemas.microsoft.com/office/drawing/2014/main" id="{4215F8E6-9E99-436A-9949-678C8785E7B7}"/>
                  </a:ext>
                </a:extLst>
              </p:cNvPr>
              <p:cNvSpPr/>
              <p:nvPr/>
            </p:nvSpPr>
            <p:spPr bwMode="gray">
              <a:xfrm rot="5400000">
                <a:off x="786659"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2" name="Isosceles Triangle 91">
                <a:extLst>
                  <a:ext uri="{FF2B5EF4-FFF2-40B4-BE49-F238E27FC236}">
                    <a16:creationId xmlns:a16="http://schemas.microsoft.com/office/drawing/2014/main" id="{3F777B7E-AD8C-46DE-8892-F42C25C772A4}"/>
                  </a:ext>
                </a:extLst>
              </p:cNvPr>
              <p:cNvSpPr/>
              <p:nvPr/>
            </p:nvSpPr>
            <p:spPr bwMode="gray">
              <a:xfrm rot="16200000" flipH="1">
                <a:off x="10125254" y="611785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3" name="Isosceles Triangle 92">
                <a:extLst>
                  <a:ext uri="{FF2B5EF4-FFF2-40B4-BE49-F238E27FC236}">
                    <a16:creationId xmlns:a16="http://schemas.microsoft.com/office/drawing/2014/main" id="{6A8D3A51-6DC3-4C83-91AF-8F0BB2A0C747}"/>
                  </a:ext>
                </a:extLst>
              </p:cNvPr>
              <p:cNvSpPr/>
              <p:nvPr/>
            </p:nvSpPr>
            <p:spPr bwMode="gray">
              <a:xfrm rot="5400000">
                <a:off x="786660"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4" name="Isosceles Triangle 93">
                <a:extLst>
                  <a:ext uri="{FF2B5EF4-FFF2-40B4-BE49-F238E27FC236}">
                    <a16:creationId xmlns:a16="http://schemas.microsoft.com/office/drawing/2014/main" id="{099E2338-79E1-449A-BCD1-D64C0145B194}"/>
                  </a:ext>
                </a:extLst>
              </p:cNvPr>
              <p:cNvSpPr/>
              <p:nvPr/>
            </p:nvSpPr>
            <p:spPr bwMode="gray">
              <a:xfrm rot="5400000">
                <a:off x="786660" y="39388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5" name="Connector: Elbow 94">
                <a:extLst>
                  <a:ext uri="{FF2B5EF4-FFF2-40B4-BE49-F238E27FC236}">
                    <a16:creationId xmlns:a16="http://schemas.microsoft.com/office/drawing/2014/main" id="{20714C4B-E0C8-4565-8F78-91BFD00BE51C}"/>
                  </a:ext>
                </a:extLst>
              </p:cNvPr>
              <p:cNvCxnSpPr>
                <a:cxnSpLocks/>
                <a:stCxn id="94" idx="3"/>
                <a:endCxn id="96" idx="3"/>
              </p:cNvCxnSpPr>
              <p:nvPr/>
            </p:nvCxnSpPr>
            <p:spPr bwMode="gray">
              <a:xfrm rot="10800000" flipH="1" flipV="1">
                <a:off x="677864" y="4119470"/>
                <a:ext cx="2183179" cy="2250735"/>
              </a:xfrm>
              <a:prstGeom prst="bentConnector3">
                <a:avLst>
                  <a:gd name="adj1" fmla="val -14710"/>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65E363B4-6233-492C-8F08-EA859323954C}"/>
                  </a:ext>
                </a:extLst>
              </p:cNvPr>
              <p:cNvSpPr/>
              <p:nvPr/>
            </p:nvSpPr>
            <p:spPr bwMode="gray">
              <a:xfrm rot="5400000">
                <a:off x="2969839" y="618963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grpSp>
      <p:sp>
        <p:nvSpPr>
          <p:cNvPr id="102" name="Isosceles Triangle 101">
            <a:extLst>
              <a:ext uri="{FF2B5EF4-FFF2-40B4-BE49-F238E27FC236}">
                <a16:creationId xmlns:a16="http://schemas.microsoft.com/office/drawing/2014/main" id="{8F770C5C-8FFB-451E-892C-373C0B7C7E38}"/>
              </a:ext>
            </a:extLst>
          </p:cNvPr>
          <p:cNvSpPr/>
          <p:nvPr/>
        </p:nvSpPr>
        <p:spPr bwMode="gray">
          <a:xfrm rot="16200000" flipH="1">
            <a:off x="8718022" y="296102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3" name="Isosceles Triangle 102">
            <a:extLst>
              <a:ext uri="{FF2B5EF4-FFF2-40B4-BE49-F238E27FC236}">
                <a16:creationId xmlns:a16="http://schemas.microsoft.com/office/drawing/2014/main" id="{E92080FC-4FFD-44AF-8E2F-7B66FFF0B8BB}"/>
              </a:ext>
            </a:extLst>
          </p:cNvPr>
          <p:cNvSpPr/>
          <p:nvPr/>
        </p:nvSpPr>
        <p:spPr bwMode="gray">
          <a:xfrm rot="5400000">
            <a:off x="790484" y="285488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8750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randombar(horizontal)">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2" grpId="0" animBg="1"/>
      <p:bldP spid="10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DB28-D798-4A19-9304-E9AA3A17964B}"/>
              </a:ext>
            </a:extLst>
          </p:cNvPr>
          <p:cNvSpPr>
            <a:spLocks noGrp="1"/>
          </p:cNvSpPr>
          <p:nvPr>
            <p:ph type="title"/>
          </p:nvPr>
        </p:nvSpPr>
        <p:spPr>
          <a:xfrm>
            <a:off x="478369" y="135764"/>
            <a:ext cx="9169401" cy="555840"/>
          </a:xfrm>
        </p:spPr>
        <p:txBody>
          <a:bodyPr/>
          <a:lstStyle/>
          <a:p>
            <a:r>
              <a:rPr lang="pt-BR" dirty="0"/>
              <a:t>Trade-off between Sarsa and Q-Learning </a:t>
            </a:r>
            <a:endParaRPr lang="en-US" dirty="0"/>
          </a:p>
        </p:txBody>
      </p:sp>
      <p:pic>
        <p:nvPicPr>
          <p:cNvPr id="6" name="Picture 5">
            <a:extLst>
              <a:ext uri="{FF2B5EF4-FFF2-40B4-BE49-F238E27FC236}">
                <a16:creationId xmlns:a16="http://schemas.microsoft.com/office/drawing/2014/main" id="{8CC2AF96-BFFD-44A2-9887-C93F72463DCD}"/>
              </a:ext>
            </a:extLst>
          </p:cNvPr>
          <p:cNvPicPr>
            <a:picLocks noChangeAspect="1"/>
          </p:cNvPicPr>
          <p:nvPr/>
        </p:nvPicPr>
        <p:blipFill>
          <a:blip r:embed="rId2"/>
          <a:stretch>
            <a:fillRect/>
          </a:stretch>
        </p:blipFill>
        <p:spPr>
          <a:xfrm>
            <a:off x="5268286" y="1282380"/>
            <a:ext cx="4078572" cy="5439856"/>
          </a:xfrm>
          <a:prstGeom prst="rect">
            <a:avLst/>
          </a:prstGeom>
        </p:spPr>
      </p:pic>
      <p:sp>
        <p:nvSpPr>
          <p:cNvPr id="7" name="TextBox 6">
            <a:extLst>
              <a:ext uri="{FF2B5EF4-FFF2-40B4-BE49-F238E27FC236}">
                <a16:creationId xmlns:a16="http://schemas.microsoft.com/office/drawing/2014/main" id="{1F43BED3-B300-4E2D-A283-C5E0D53CB021}"/>
              </a:ext>
            </a:extLst>
          </p:cNvPr>
          <p:cNvSpPr txBox="1"/>
          <p:nvPr/>
        </p:nvSpPr>
        <p:spPr bwMode="gray">
          <a:xfrm>
            <a:off x="687897" y="1543575"/>
            <a:ext cx="3833769" cy="15918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err="1"/>
              <a:t>Gridworld</a:t>
            </a:r>
            <a:r>
              <a:rPr lang="en-US" sz="1600" dirty="0"/>
              <a:t> example from [Sutton &amp; </a:t>
            </a:r>
            <a:r>
              <a:rPr lang="en-US" sz="1600" dirty="0" err="1"/>
              <a:t>Barto</a:t>
            </a:r>
            <a:r>
              <a:rPr lang="en-US" sz="1600" dirty="0"/>
              <a:t> 2018] page 132.</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u="sng" dirty="0"/>
              <a:t>Goal</a:t>
            </a:r>
            <a:r>
              <a:rPr lang="en-US" sz="1600" dirty="0"/>
              <a:t>: is to go from S to G avoiding the Cliff.</a:t>
            </a:r>
          </a:p>
        </p:txBody>
      </p:sp>
    </p:spTree>
    <p:extLst>
      <p:ext uri="{BB962C8B-B14F-4D97-AF65-F5344CB8AC3E}">
        <p14:creationId xmlns:p14="http://schemas.microsoft.com/office/powerpoint/2010/main" val="58222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a:t>
            </a:r>
            <a:r>
              <a:rPr lang="en-US" dirty="0" err="1"/>
              <a:t>Sarsa</a:t>
            </a:r>
            <a:r>
              <a:rPr lang="en-US" dirty="0"/>
              <a:t>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1"/>
            <a:ext cx="10073255" cy="542667"/>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0" y="870318"/>
            <a:ext cx="10593371" cy="482693"/>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pic>
        <p:nvPicPr>
          <p:cNvPr id="9" name="Picture 8">
            <a:extLst>
              <a:ext uri="{FF2B5EF4-FFF2-40B4-BE49-F238E27FC236}">
                <a16:creationId xmlns:a16="http://schemas.microsoft.com/office/drawing/2014/main" id="{4764F2CF-CE5B-4AFB-AAF6-35F13152DA81}"/>
              </a:ext>
            </a:extLst>
          </p:cNvPr>
          <p:cNvPicPr>
            <a:picLocks noChangeAspect="1"/>
          </p:cNvPicPr>
          <p:nvPr/>
        </p:nvPicPr>
        <p:blipFill>
          <a:blip r:embed="rId5"/>
          <a:stretch>
            <a:fillRect/>
          </a:stretch>
        </p:blipFill>
        <p:spPr>
          <a:xfrm>
            <a:off x="2577063" y="1863640"/>
            <a:ext cx="5974344" cy="4908855"/>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132C-D354-4FBA-AB1D-EEB75000DE2E}"/>
              </a:ext>
            </a:extLst>
          </p:cNvPr>
          <p:cNvSpPr>
            <a:spLocks noGrp="1"/>
          </p:cNvSpPr>
          <p:nvPr>
            <p:ph type="title"/>
          </p:nvPr>
        </p:nvSpPr>
        <p:spPr/>
        <p:txBody>
          <a:bodyPr/>
          <a:lstStyle/>
          <a:p>
            <a:r>
              <a:rPr lang="en-US" dirty="0"/>
              <a:t>More Recent Methods</a:t>
            </a:r>
          </a:p>
        </p:txBody>
      </p:sp>
      <p:sp>
        <p:nvSpPr>
          <p:cNvPr id="3" name="Content Placeholder 2">
            <a:extLst>
              <a:ext uri="{FF2B5EF4-FFF2-40B4-BE49-F238E27FC236}">
                <a16:creationId xmlns:a16="http://schemas.microsoft.com/office/drawing/2014/main" id="{6F9F4700-60A8-4018-B148-278332A11FBE}"/>
              </a:ext>
            </a:extLst>
          </p:cNvPr>
          <p:cNvSpPr>
            <a:spLocks noGrp="1"/>
          </p:cNvSpPr>
          <p:nvPr>
            <p:ph idx="1"/>
          </p:nvPr>
        </p:nvSpPr>
        <p:spPr>
          <a:xfrm>
            <a:off x="478369" y="1213308"/>
            <a:ext cx="11473384" cy="3002360"/>
          </a:xfrm>
        </p:spPr>
        <p:txBody>
          <a:bodyPr/>
          <a:lstStyle/>
          <a:p>
            <a:pPr marL="342900" indent="-342900">
              <a:buFont typeface="Arial" panose="020B0604020202020204" pitchFamily="34" charset="0"/>
              <a:buChar char="•"/>
            </a:pPr>
            <a:r>
              <a:rPr lang="en-US" dirty="0"/>
              <a:t>DQN</a:t>
            </a:r>
          </a:p>
          <a:p>
            <a:pPr marL="342900" indent="-342900">
              <a:buFont typeface="Arial" panose="020B0604020202020204" pitchFamily="34" charset="0"/>
              <a:buChar char="•"/>
            </a:pPr>
            <a:r>
              <a:rPr lang="en-US" dirty="0"/>
              <a:t>Policy Gradient</a:t>
            </a:r>
          </a:p>
          <a:p>
            <a:pPr marL="342900" indent="-342900">
              <a:buFont typeface="Arial" panose="020B0604020202020204" pitchFamily="34" charset="0"/>
              <a:buChar char="•"/>
            </a:pPr>
            <a:r>
              <a:rPr lang="en-US" dirty="0"/>
              <a:t>A2C, A3C </a:t>
            </a:r>
          </a:p>
          <a:p>
            <a:pPr marL="342900" indent="-342900">
              <a:buFont typeface="Arial" panose="020B0604020202020204" pitchFamily="34" charset="0"/>
              <a:buChar char="•"/>
            </a:pPr>
            <a:r>
              <a:rPr lang="en-US" dirty="0"/>
              <a:t>PPO</a:t>
            </a:r>
          </a:p>
          <a:p>
            <a:pPr marL="342900" indent="-342900">
              <a:buFont typeface="Arial" panose="020B0604020202020204" pitchFamily="34" charset="0"/>
              <a:buChar char="•"/>
            </a:pPr>
            <a:r>
              <a:rPr lang="en-US" dirty="0"/>
              <a:t>TRPO</a:t>
            </a:r>
          </a:p>
          <a:p>
            <a:pPr marL="342900" indent="-342900">
              <a:buFont typeface="Arial" panose="020B0604020202020204" pitchFamily="34" charset="0"/>
              <a:buChar char="•"/>
            </a:pPr>
            <a:r>
              <a:rPr lang="en-US" dirty="0"/>
              <a:t>DDPG</a:t>
            </a:r>
          </a:p>
          <a:p>
            <a:pPr marL="342900" indent="-342900">
              <a:buFont typeface="Arial" panose="020B0604020202020204" pitchFamily="34" charset="0"/>
              <a:buChar char="•"/>
            </a:pPr>
            <a:r>
              <a:rPr lang="en-US" dirty="0"/>
              <a:t>SAC</a:t>
            </a:r>
          </a:p>
        </p:txBody>
      </p:sp>
    </p:spTree>
    <p:extLst>
      <p:ext uri="{BB962C8B-B14F-4D97-AF65-F5344CB8AC3E}">
        <p14:creationId xmlns:p14="http://schemas.microsoft.com/office/powerpoint/2010/main" val="2179274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CC6D-7240-40D6-9A55-431B68BDDD17}"/>
              </a:ext>
            </a:extLst>
          </p:cNvPr>
          <p:cNvSpPr>
            <a:spLocks noGrp="1"/>
          </p:cNvSpPr>
          <p:nvPr>
            <p:ph type="title"/>
          </p:nvPr>
        </p:nvSpPr>
        <p:spPr/>
        <p:txBody>
          <a:bodyPr/>
          <a:lstStyle/>
          <a:p>
            <a:r>
              <a:rPr lang="en-US" dirty="0"/>
              <a:t>Next tasks</a:t>
            </a:r>
          </a:p>
        </p:txBody>
      </p:sp>
      <p:sp>
        <p:nvSpPr>
          <p:cNvPr id="3" name="Content Placeholder 2">
            <a:extLst>
              <a:ext uri="{FF2B5EF4-FFF2-40B4-BE49-F238E27FC236}">
                <a16:creationId xmlns:a16="http://schemas.microsoft.com/office/drawing/2014/main" id="{22B127FD-BAEC-4915-B543-8624C148E525}"/>
              </a:ext>
            </a:extLst>
          </p:cNvPr>
          <p:cNvSpPr>
            <a:spLocks noGrp="1"/>
          </p:cNvSpPr>
          <p:nvPr>
            <p:ph idx="1"/>
          </p:nvPr>
        </p:nvSpPr>
        <p:spPr>
          <a:xfrm>
            <a:off x="478369" y="1213308"/>
            <a:ext cx="11473384" cy="1899494"/>
          </a:xfrm>
        </p:spPr>
        <p:txBody>
          <a:bodyPr/>
          <a:lstStyle/>
          <a:p>
            <a:pPr marL="457200" indent="-457200">
              <a:buFont typeface="+mj-lt"/>
              <a:buAutoNum type="arabicPeriod"/>
            </a:pPr>
            <a:r>
              <a:rPr lang="en-US" dirty="0"/>
              <a:t>Watch DeepMind intro lecture to consolidate your knowledge (https://www.deepmind.com/learning-resources/reinforcement-learning-lecture-series-2021)</a:t>
            </a:r>
          </a:p>
          <a:p>
            <a:pPr marL="457200" indent="-457200">
              <a:buFont typeface="+mj-lt"/>
              <a:buAutoNum type="arabicPeriod"/>
            </a:pPr>
            <a:r>
              <a:rPr lang="en-US" dirty="0"/>
              <a:t>Select a RL Survey of your choice (Check Zotero)</a:t>
            </a:r>
          </a:p>
          <a:p>
            <a:pPr marL="457200" indent="-457200">
              <a:buFont typeface="+mj-lt"/>
              <a:buAutoNum type="arabicPeriod"/>
            </a:pPr>
            <a:r>
              <a:rPr lang="en-US" dirty="0"/>
              <a:t>Prepare to comment on your readings next Wednesday (5-10 min)</a:t>
            </a:r>
          </a:p>
        </p:txBody>
      </p:sp>
    </p:spTree>
    <p:extLst>
      <p:ext uri="{BB962C8B-B14F-4D97-AF65-F5344CB8AC3E}">
        <p14:creationId xmlns:p14="http://schemas.microsoft.com/office/powerpoint/2010/main" val="3883811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532D-AC8D-4D52-BA36-D151A3304104}"/>
              </a:ext>
            </a:extLst>
          </p:cNvPr>
          <p:cNvSpPr>
            <a:spLocks noGrp="1"/>
          </p:cNvSpPr>
          <p:nvPr>
            <p:ph type="title"/>
          </p:nvPr>
        </p:nvSpPr>
        <p:spPr/>
        <p:txBody>
          <a:bodyPr/>
          <a:lstStyle/>
          <a:p>
            <a:r>
              <a:rPr lang="en-US" dirty="0"/>
              <a:t>Interesting video lectures on RL</a:t>
            </a:r>
          </a:p>
        </p:txBody>
      </p:sp>
      <p:graphicFrame>
        <p:nvGraphicFramePr>
          <p:cNvPr id="4" name="Table 4">
            <a:extLst>
              <a:ext uri="{FF2B5EF4-FFF2-40B4-BE49-F238E27FC236}">
                <a16:creationId xmlns:a16="http://schemas.microsoft.com/office/drawing/2014/main" id="{AAA8C8A2-9A12-41DA-812E-3A622A9B89EC}"/>
              </a:ext>
            </a:extLst>
          </p:cNvPr>
          <p:cNvGraphicFramePr>
            <a:graphicFrameLocks noGrp="1"/>
          </p:cNvGraphicFramePr>
          <p:nvPr>
            <p:extLst>
              <p:ext uri="{D42A27DB-BD31-4B8C-83A1-F6EECF244321}">
                <p14:modId xmlns:p14="http://schemas.microsoft.com/office/powerpoint/2010/main" val="2705320052"/>
              </p:ext>
            </p:extLst>
          </p:nvPr>
        </p:nvGraphicFramePr>
        <p:xfrm>
          <a:off x="324544" y="1161422"/>
          <a:ext cx="11507238" cy="4824454"/>
        </p:xfrm>
        <a:graphic>
          <a:graphicData uri="http://schemas.openxmlformats.org/drawingml/2006/table">
            <a:tbl>
              <a:tblPr firstRow="1" bandRow="1">
                <a:tableStyleId>{5C22544A-7EE6-4342-B048-85BDC9FD1C3A}</a:tableStyleId>
              </a:tblPr>
              <a:tblGrid>
                <a:gridCol w="7884274">
                  <a:extLst>
                    <a:ext uri="{9D8B030D-6E8A-4147-A177-3AD203B41FA5}">
                      <a16:colId xmlns:a16="http://schemas.microsoft.com/office/drawing/2014/main" val="902680481"/>
                    </a:ext>
                  </a:extLst>
                </a:gridCol>
                <a:gridCol w="3622964">
                  <a:extLst>
                    <a:ext uri="{9D8B030D-6E8A-4147-A177-3AD203B41FA5}">
                      <a16:colId xmlns:a16="http://schemas.microsoft.com/office/drawing/2014/main" val="3349827548"/>
                    </a:ext>
                  </a:extLst>
                </a:gridCol>
              </a:tblGrid>
              <a:tr h="187868">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31560372"/>
                  </a:ext>
                </a:extLst>
              </a:tr>
              <a:tr h="627346">
                <a:tc>
                  <a:txBody>
                    <a:bodyPr/>
                    <a:lstStyle/>
                    <a:p>
                      <a:r>
                        <a:rPr lang="en-US" sz="1400" dirty="0"/>
                        <a:t>David Silver, 2015, University College London</a:t>
                      </a:r>
                    </a:p>
                    <a:p>
                      <a:r>
                        <a:rPr lang="en-US" sz="1200" dirty="0"/>
                        <a:t>Lecture 1 </a:t>
                      </a:r>
                      <a:r>
                        <a:rPr lang="en-US" sz="1200" dirty="0">
                          <a:hlinkClick r:id="rId3"/>
                        </a:rPr>
                        <a:t>https://www.youtube.com/watch?v=2pWv7GOvuf0</a:t>
                      </a:r>
                      <a:r>
                        <a:rPr lang="en-US" sz="1200" dirty="0"/>
                        <a:t> </a:t>
                      </a:r>
                    </a:p>
                    <a:p>
                      <a:r>
                        <a:rPr lang="en-US" sz="1200" dirty="0"/>
                        <a:t>Course website: </a:t>
                      </a:r>
                      <a:r>
                        <a:rPr lang="en-US" sz="1200" dirty="0">
                          <a:hlinkClick r:id="rId4"/>
                        </a:rPr>
                        <a:t>https://www.davidsilver.uk/teaching/</a:t>
                      </a:r>
                      <a:endParaRPr lang="en-US" sz="1200" dirty="0"/>
                    </a:p>
                  </a:txBody>
                  <a:tcPr/>
                </a:tc>
                <a:tc>
                  <a:txBody>
                    <a:bodyPr/>
                    <a:lstStyle/>
                    <a:p>
                      <a:r>
                        <a:rPr lang="en-US" sz="1200" dirty="0"/>
                        <a:t>Bottom-up explanations based on the math and introducing the simpler models before adding the complexity.</a:t>
                      </a:r>
                    </a:p>
                  </a:txBody>
                  <a:tcPr/>
                </a:tc>
                <a:extLst>
                  <a:ext uri="{0D108BD9-81ED-4DB2-BD59-A6C34878D82A}">
                    <a16:rowId xmlns:a16="http://schemas.microsoft.com/office/drawing/2014/main" val="997775238"/>
                  </a:ext>
                </a:extLst>
              </a:tr>
              <a:tr h="627346">
                <a:tc>
                  <a:txBody>
                    <a:bodyPr/>
                    <a:lstStyle/>
                    <a:p>
                      <a:r>
                        <a:rPr lang="en-US" sz="1200" b="1" dirty="0"/>
                        <a:t>DeepMind series of Lectures</a:t>
                      </a:r>
                    </a:p>
                    <a:p>
                      <a:r>
                        <a:rPr lang="en-US" sz="1200" dirty="0">
                          <a:hlinkClick r:id="rId5"/>
                        </a:rPr>
                        <a:t>https://www.deepmind.com/learning-resources/reinforcement-learning-lecture-series-2021</a:t>
                      </a:r>
                      <a:r>
                        <a:rPr lang="en-US" sz="1200" dirty="0"/>
                        <a:t> </a:t>
                      </a:r>
                    </a:p>
                  </a:txBody>
                  <a:tcPr/>
                </a:tc>
                <a:tc>
                  <a:txBody>
                    <a:bodyPr/>
                    <a:lstStyle/>
                    <a:p>
                      <a:r>
                        <a:rPr lang="en-US" sz="1200" dirty="0"/>
                        <a:t>Follows a similar format of David Silver’s lectures 2015.</a:t>
                      </a:r>
                    </a:p>
                  </a:txBody>
                  <a:tcPr/>
                </a:tc>
                <a:extLst>
                  <a:ext uri="{0D108BD9-81ED-4DB2-BD59-A6C34878D82A}">
                    <a16:rowId xmlns:a16="http://schemas.microsoft.com/office/drawing/2014/main" val="508959721"/>
                  </a:ext>
                </a:extLst>
              </a:tr>
              <a:tr h="627346">
                <a:tc>
                  <a:txBody>
                    <a:bodyPr/>
                    <a:lstStyle/>
                    <a:p>
                      <a:r>
                        <a:rPr lang="en-US" sz="1200" b="1" dirty="0"/>
                        <a:t>Short 6 Lectures von Peter </a:t>
                      </a:r>
                      <a:r>
                        <a:rPr lang="en-US" sz="1200" b="1" dirty="0" err="1"/>
                        <a:t>Abeel</a:t>
                      </a:r>
                      <a:endParaRPr lang="en-US" sz="1200" b="1" dirty="0"/>
                    </a:p>
                    <a:p>
                      <a:r>
                        <a:rPr lang="en-US" sz="1200" dirty="0">
                          <a:hlinkClick r:id="rId6"/>
                        </a:rPr>
                        <a:t>https://www.youtube.com/playlist?list=PLwRJQ4m4UJjNymuBM9RdmB3Z9N5-0IlY0</a:t>
                      </a:r>
                      <a:r>
                        <a:rPr lang="en-US" sz="1200" dirty="0"/>
                        <a:t> </a:t>
                      </a:r>
                    </a:p>
                  </a:txBody>
                  <a:tcPr/>
                </a:tc>
                <a:tc>
                  <a:txBody>
                    <a:bodyPr/>
                    <a:lstStyle/>
                    <a:p>
                      <a:r>
                        <a:rPr lang="en-US" sz="1200" dirty="0"/>
                        <a:t>Basics + Advanced methods like PPO, TRPO, DDPG.</a:t>
                      </a:r>
                    </a:p>
                  </a:txBody>
                  <a:tcPr/>
                </a:tc>
                <a:extLst>
                  <a:ext uri="{0D108BD9-81ED-4DB2-BD59-A6C34878D82A}">
                    <a16:rowId xmlns:a16="http://schemas.microsoft.com/office/drawing/2014/main" val="3761000581"/>
                  </a:ext>
                </a:extLst>
              </a:tr>
              <a:tr h="724328">
                <a:tc>
                  <a:txBody>
                    <a:bodyPr/>
                    <a:lstStyle/>
                    <a:p>
                      <a:r>
                        <a:rPr lang="en-US" sz="1400" dirty="0"/>
                        <a:t>Pascal </a:t>
                      </a:r>
                      <a:r>
                        <a:rPr lang="en-US" sz="1400" dirty="0" err="1"/>
                        <a:t>Poupert</a:t>
                      </a:r>
                      <a:r>
                        <a:rPr lang="en-US" sz="1400" dirty="0"/>
                        <a:t>, 2018, University of Waterloo, Canada</a:t>
                      </a:r>
                    </a:p>
                    <a:p>
                      <a:r>
                        <a:rPr lang="en-US" sz="1200" dirty="0"/>
                        <a:t>Lecture 1b: </a:t>
                      </a:r>
                      <a:r>
                        <a:rPr lang="en-US" sz="1200" dirty="0">
                          <a:hlinkClick r:id="rId7"/>
                        </a:rPr>
                        <a:t>https://www.youtube.com/watch?v=yOWBb0mqENw&amp;list=PLdAoL1zKcqTXFJniO3Tqqn6xMBBL07EDc&amp;index=2&amp;pbjreload=10</a:t>
                      </a:r>
                      <a:r>
                        <a:rPr lang="en-US" sz="1200" dirty="0"/>
                        <a:t> </a:t>
                      </a:r>
                    </a:p>
                    <a:p>
                      <a:r>
                        <a:rPr lang="en-US" sz="1200" dirty="0"/>
                        <a:t>Course website: </a:t>
                      </a:r>
                      <a:r>
                        <a:rPr lang="en-US" sz="1200" dirty="0">
                          <a:hlinkClick r:id="rId8"/>
                        </a:rPr>
                        <a:t>https://cs.uwaterloo.ca/~ppoupart/teaching/cs885-spring20/schedule.html</a:t>
                      </a:r>
                      <a:r>
                        <a:rPr lang="en-US" sz="1200" dirty="0"/>
                        <a:t> </a:t>
                      </a:r>
                    </a:p>
                  </a:txBody>
                  <a:tcPr/>
                </a:tc>
                <a:tc>
                  <a:txBody>
                    <a:bodyPr/>
                    <a:lstStyle/>
                    <a:p>
                      <a:r>
                        <a:rPr lang="en-US" sz="1200" dirty="0"/>
                        <a:t>More conceptual level with examples of applications.</a:t>
                      </a:r>
                    </a:p>
                  </a:txBody>
                  <a:tcPr/>
                </a:tc>
                <a:extLst>
                  <a:ext uri="{0D108BD9-81ED-4DB2-BD59-A6C34878D82A}">
                    <a16:rowId xmlns:a16="http://schemas.microsoft.com/office/drawing/2014/main" val="851044709"/>
                  </a:ext>
                </a:extLst>
              </a:tr>
              <a:tr h="70464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t>Charles Isbell &amp; Michael Littman, 2015, Georgia Tech </a:t>
                      </a:r>
                      <a:r>
                        <a:rPr lang="en-US" sz="1200" dirty="0">
                          <a:hlinkClick r:id="rId9"/>
                        </a:rPr>
                        <a:t>https://www.youtube.com/watch?v=rETmf4NnlPM&amp;list=PL__ycckD1ec_yNMjDl-Lq4-1ZqHcXqgm7&amp;index=128&amp;pbjreload=10</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a:t>Step-by-step explanations with fun discussions and lot of small examples to illustrate each core MDP principle</a:t>
                      </a:r>
                    </a:p>
                  </a:txBody>
                  <a:tcPr/>
                </a:tc>
                <a:extLst>
                  <a:ext uri="{0D108BD9-81ED-4DB2-BD59-A6C34878D82A}">
                    <a16:rowId xmlns:a16="http://schemas.microsoft.com/office/drawing/2014/main" val="2214680325"/>
                  </a:ext>
                </a:extLst>
              </a:tr>
              <a:tr h="801676">
                <a:tc>
                  <a:txBody>
                    <a:bodyPr/>
                    <a:lstStyle/>
                    <a:p>
                      <a:r>
                        <a:rPr lang="en-US" sz="1400" dirty="0"/>
                        <a:t>Nando Freitas, 2015, Lectures Oxford University, UK </a:t>
                      </a:r>
                    </a:p>
                    <a:p>
                      <a:r>
                        <a:rPr lang="en-US" sz="1200" dirty="0"/>
                        <a:t>Lecture 15 </a:t>
                      </a:r>
                      <a:r>
                        <a:rPr lang="en-US" sz="1200" dirty="0">
                          <a:hlinkClick r:id="rId10"/>
                        </a:rPr>
                        <a:t>https://www.youtube.com/watch?v=kUiR0RLmGCo</a:t>
                      </a:r>
                      <a:r>
                        <a:rPr lang="en-US" sz="1200" dirty="0"/>
                        <a:t> </a:t>
                      </a:r>
                    </a:p>
                    <a:p>
                      <a:r>
                        <a:rPr lang="en-US" sz="1200" dirty="0"/>
                        <a:t>Lecture 16 </a:t>
                      </a:r>
                      <a:r>
                        <a:rPr lang="en-US" sz="1200" dirty="0">
                          <a:hlinkClick r:id="rId11"/>
                        </a:rPr>
                        <a:t>https://www.youtube.com/watch?v=dV80NAlEins</a:t>
                      </a:r>
                      <a:r>
                        <a:rPr lang="en-US" sz="1200" dirty="0"/>
                        <a:t> </a:t>
                      </a:r>
                    </a:p>
                    <a:p>
                      <a:r>
                        <a:rPr lang="en-US" sz="1200" dirty="0"/>
                        <a:t>Course Website: </a:t>
                      </a:r>
                      <a:r>
                        <a:rPr lang="en-US" sz="1200" dirty="0">
                          <a:hlinkClick r:id="rId12"/>
                        </a:rPr>
                        <a:t>https://www.cs.ox.ac.uk/people/nando.defreitas/machinelearning/</a:t>
                      </a:r>
                      <a:r>
                        <a:rPr lang="en-US" sz="1200" dirty="0"/>
                        <a:t>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dirty="0"/>
                        <a:t>Lectures in the context of Deep Learning, but still provide the necessary concepts of RL.</a:t>
                      </a:r>
                    </a:p>
                  </a:txBody>
                  <a:tcPr/>
                </a:tc>
                <a:extLst>
                  <a:ext uri="{0D108BD9-81ED-4DB2-BD59-A6C34878D82A}">
                    <a16:rowId xmlns:a16="http://schemas.microsoft.com/office/drawing/2014/main" val="2503466102"/>
                  </a:ext>
                </a:extLst>
              </a:tr>
            </a:tbl>
          </a:graphicData>
        </a:graphic>
      </p:graphicFrame>
      <p:sp>
        <p:nvSpPr>
          <p:cNvPr id="3" name="Arrow: Right 2">
            <a:extLst>
              <a:ext uri="{FF2B5EF4-FFF2-40B4-BE49-F238E27FC236}">
                <a16:creationId xmlns:a16="http://schemas.microsoft.com/office/drawing/2014/main" id="{8F01CBD4-F701-4F29-B951-5A668A2EF305}"/>
              </a:ext>
            </a:extLst>
          </p:cNvPr>
          <p:cNvSpPr/>
          <p:nvPr/>
        </p:nvSpPr>
        <p:spPr bwMode="gray">
          <a:xfrm>
            <a:off x="48491" y="2775816"/>
            <a:ext cx="276053" cy="4849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5" name="Arrow: Right 4">
            <a:extLst>
              <a:ext uri="{FF2B5EF4-FFF2-40B4-BE49-F238E27FC236}">
                <a16:creationId xmlns:a16="http://schemas.microsoft.com/office/drawing/2014/main" id="{79ACB5F3-7951-4AF8-B4AB-BA468A775D3F}"/>
              </a:ext>
            </a:extLst>
          </p:cNvPr>
          <p:cNvSpPr/>
          <p:nvPr/>
        </p:nvSpPr>
        <p:spPr bwMode="gray">
          <a:xfrm>
            <a:off x="48491" y="2124483"/>
            <a:ext cx="276053" cy="4849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Tree>
    <p:extLst>
      <p:ext uri="{BB962C8B-B14F-4D97-AF65-F5344CB8AC3E}">
        <p14:creationId xmlns:p14="http://schemas.microsoft.com/office/powerpoint/2010/main" val="350901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7E12-814C-4BA9-B265-92DD77433C4E}"/>
              </a:ext>
            </a:extLst>
          </p:cNvPr>
          <p:cNvSpPr>
            <a:spLocks noGrp="1"/>
          </p:cNvSpPr>
          <p:nvPr>
            <p:ph type="title"/>
          </p:nvPr>
        </p:nvSpPr>
        <p:spPr/>
        <p:txBody>
          <a:bodyPr/>
          <a:lstStyle/>
          <a:p>
            <a:r>
              <a:rPr lang="pt-BR" dirty="0"/>
              <a:t>Model</a:t>
            </a:r>
            <a:endParaRPr lang="en-US" dirty="0"/>
          </a:p>
        </p:txBody>
      </p:sp>
      <p:sp>
        <p:nvSpPr>
          <p:cNvPr id="3" name="Content Placeholder 2">
            <a:extLst>
              <a:ext uri="{FF2B5EF4-FFF2-40B4-BE49-F238E27FC236}">
                <a16:creationId xmlns:a16="http://schemas.microsoft.com/office/drawing/2014/main" id="{C53D048A-8A75-4551-81CA-DAE3488C3934}"/>
              </a:ext>
            </a:extLst>
          </p:cNvPr>
          <p:cNvSpPr>
            <a:spLocks noGrp="1"/>
          </p:cNvSpPr>
          <p:nvPr>
            <p:ph idx="1"/>
          </p:nvPr>
        </p:nvSpPr>
        <p:spPr>
          <a:xfrm>
            <a:off x="478369" y="1213307"/>
            <a:ext cx="11473384" cy="3002360"/>
          </a:xfrm>
        </p:spPr>
        <p:txBody>
          <a:bodyPr/>
          <a:lstStyle/>
          <a:p>
            <a:r>
              <a:rPr lang="pt-BR" dirty="0"/>
              <a:t>State = only one</a:t>
            </a:r>
          </a:p>
          <a:p>
            <a:r>
              <a:rPr lang="pt-BR" dirty="0"/>
              <a:t>Actions = number of arms</a:t>
            </a:r>
          </a:p>
          <a:p>
            <a:r>
              <a:rPr lang="pt-BR" dirty="0"/>
              <a:t>Reward = often normalized to be in </a:t>
            </a:r>
            <a:r>
              <a:rPr lang="en-US" dirty="0"/>
              <a:t>[</a:t>
            </a:r>
            <a:r>
              <a:rPr lang="pt-BR" dirty="0"/>
              <a:t>0,1]</a:t>
            </a:r>
          </a:p>
          <a:p>
            <a:endParaRPr lang="pt-BR" dirty="0"/>
          </a:p>
          <a:p>
            <a:pPr marL="0" indent="0">
              <a:buNone/>
            </a:pPr>
            <a:r>
              <a:rPr lang="pt-BR" dirty="0"/>
              <a:t>Implications?</a:t>
            </a:r>
          </a:p>
          <a:p>
            <a:pPr marL="342900" indent="-342900">
              <a:buFont typeface="Arial" panose="020B0604020202020204" pitchFamily="34" charset="0"/>
              <a:buChar char="•"/>
            </a:pPr>
            <a:r>
              <a:rPr lang="pt-BR" dirty="0"/>
              <a:t>No transitions function to be learned</a:t>
            </a:r>
          </a:p>
          <a:p>
            <a:pPr marL="342900" indent="-342900">
              <a:buFont typeface="Arial" panose="020B0604020202020204" pitchFamily="34" charset="0"/>
              <a:buChar char="•"/>
            </a:pPr>
            <a:r>
              <a:rPr lang="pt-BR" dirty="0"/>
              <a:t>Only thing left to learn is the stochastic reward function</a:t>
            </a:r>
            <a:endParaRPr lang="en-US" dirty="0"/>
          </a:p>
        </p:txBody>
      </p:sp>
    </p:spTree>
    <p:extLst>
      <p:ext uri="{BB962C8B-B14F-4D97-AF65-F5344CB8AC3E}">
        <p14:creationId xmlns:p14="http://schemas.microsoft.com/office/powerpoint/2010/main" val="45055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118D95-BE9C-416D-9B19-1DD362DB1BB7}"/>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D3AFDA73-EC72-442D-B89D-CE2F22E7F152}"/>
              </a:ext>
            </a:extLst>
          </p:cNvPr>
          <p:cNvSpPr>
            <a:spLocks noGrp="1"/>
          </p:cNvSpPr>
          <p:nvPr>
            <p:ph type="ctrTitle"/>
          </p:nvPr>
        </p:nvSpPr>
        <p:spPr>
          <a:xfrm>
            <a:off x="478367" y="4805681"/>
            <a:ext cx="11228919" cy="664894"/>
          </a:xfrm>
        </p:spPr>
        <p:txBody>
          <a:bodyPr/>
          <a:lstStyle/>
          <a:p>
            <a:r>
              <a:rPr lang="en-US" dirty="0"/>
              <a:t>To be continued in the next lecture</a:t>
            </a:r>
          </a:p>
        </p:txBody>
      </p:sp>
    </p:spTree>
    <p:extLst>
      <p:ext uri="{BB962C8B-B14F-4D97-AF65-F5344CB8AC3E}">
        <p14:creationId xmlns:p14="http://schemas.microsoft.com/office/powerpoint/2010/main" val="70536839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F258-D536-421C-9F06-72E54C76C350}"/>
              </a:ext>
            </a:extLst>
          </p:cNvPr>
          <p:cNvSpPr>
            <a:spLocks noGrp="1"/>
          </p:cNvSpPr>
          <p:nvPr>
            <p:ph type="title"/>
          </p:nvPr>
        </p:nvSpPr>
        <p:spPr>
          <a:xfrm>
            <a:off x="831850" y="3493739"/>
            <a:ext cx="10515600" cy="1068736"/>
          </a:xfrm>
        </p:spPr>
        <p:txBody>
          <a:bodyPr/>
          <a:lstStyle/>
          <a:p>
            <a:r>
              <a:rPr lang="en-US" dirty="0"/>
              <a:t>End</a:t>
            </a:r>
          </a:p>
        </p:txBody>
      </p:sp>
    </p:spTree>
    <p:extLst>
      <p:ext uri="{BB962C8B-B14F-4D97-AF65-F5344CB8AC3E}">
        <p14:creationId xmlns:p14="http://schemas.microsoft.com/office/powerpoint/2010/main" val="1369576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2E20-77EA-4807-A92A-81412018BE48}"/>
              </a:ext>
            </a:extLst>
          </p:cNvPr>
          <p:cNvSpPr>
            <a:spLocks noGrp="1"/>
          </p:cNvSpPr>
          <p:nvPr>
            <p:ph type="title"/>
          </p:nvPr>
        </p:nvSpPr>
        <p:spPr/>
        <p:txBody>
          <a:bodyPr/>
          <a:lstStyle/>
          <a:p>
            <a:r>
              <a:rPr lang="pt-BR" dirty="0"/>
              <a:t>Incremental implementations</a:t>
            </a:r>
            <a:endParaRPr lang="en-US" dirty="0"/>
          </a:p>
        </p:txBody>
      </p:sp>
      <p:sp>
        <p:nvSpPr>
          <p:cNvPr id="5" name="Rectangle 4">
            <a:extLst>
              <a:ext uri="{FF2B5EF4-FFF2-40B4-BE49-F238E27FC236}">
                <a16:creationId xmlns:a16="http://schemas.microsoft.com/office/drawing/2014/main" id="{D20894B9-12CD-4ED5-8B7E-DA35DB5AC670}"/>
              </a:ext>
            </a:extLst>
          </p:cNvPr>
          <p:cNvSpPr/>
          <p:nvPr/>
        </p:nvSpPr>
        <p:spPr>
          <a:xfrm>
            <a:off x="3435083"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Model-Based</a:t>
            </a:r>
            <a:endParaRPr lang="en-US" dirty="0"/>
          </a:p>
        </p:txBody>
      </p:sp>
      <p:sp>
        <p:nvSpPr>
          <p:cNvPr id="10" name="TextBox 9">
            <a:extLst>
              <a:ext uri="{FF2B5EF4-FFF2-40B4-BE49-F238E27FC236}">
                <a16:creationId xmlns:a16="http://schemas.microsoft.com/office/drawing/2014/main" id="{AEA8212F-9A38-41BD-9B38-8EDF142BB9E7}"/>
              </a:ext>
            </a:extLst>
          </p:cNvPr>
          <p:cNvSpPr txBox="1"/>
          <p:nvPr/>
        </p:nvSpPr>
        <p:spPr>
          <a:xfrm>
            <a:off x="5026615" y="880741"/>
            <a:ext cx="1651275" cy="461665"/>
          </a:xfrm>
          <a:prstGeom prst="rect">
            <a:avLst/>
          </a:prstGeom>
          <a:noFill/>
        </p:spPr>
        <p:txBody>
          <a:bodyPr wrap="square" rtlCol="0">
            <a:spAutoFit/>
          </a:bodyPr>
          <a:lstStyle/>
          <a:p>
            <a:r>
              <a:rPr lang="pt-BR" sz="2400" dirty="0"/>
              <a:t>Budget</a:t>
            </a:r>
            <a:endParaRPr lang="en-US" sz="2400" dirty="0"/>
          </a:p>
        </p:txBody>
      </p:sp>
      <p:sp>
        <p:nvSpPr>
          <p:cNvPr id="12" name="TextBox 11">
            <a:extLst>
              <a:ext uri="{FF2B5EF4-FFF2-40B4-BE49-F238E27FC236}">
                <a16:creationId xmlns:a16="http://schemas.microsoft.com/office/drawing/2014/main" id="{DCAE95BD-0373-4F87-81B5-4237657E2860}"/>
              </a:ext>
            </a:extLst>
          </p:cNvPr>
          <p:cNvSpPr txBox="1"/>
          <p:nvPr/>
        </p:nvSpPr>
        <p:spPr>
          <a:xfrm>
            <a:off x="962891" y="2753843"/>
            <a:ext cx="1164168" cy="830997"/>
          </a:xfrm>
          <a:prstGeom prst="rect">
            <a:avLst/>
          </a:prstGeom>
          <a:noFill/>
        </p:spPr>
        <p:txBody>
          <a:bodyPr wrap="square" rtlCol="0">
            <a:spAutoFit/>
          </a:bodyPr>
          <a:lstStyle/>
          <a:p>
            <a:r>
              <a:rPr lang="pt-BR" sz="2400" dirty="0"/>
              <a:t>State Space</a:t>
            </a:r>
            <a:endParaRPr lang="en-US" sz="2400" dirty="0"/>
          </a:p>
        </p:txBody>
      </p:sp>
      <p:sp>
        <p:nvSpPr>
          <p:cNvPr id="13" name="TextBox 12">
            <a:extLst>
              <a:ext uri="{FF2B5EF4-FFF2-40B4-BE49-F238E27FC236}">
                <a16:creationId xmlns:a16="http://schemas.microsoft.com/office/drawing/2014/main" id="{9B1AD49C-CB8C-4262-A123-C691D3EE7ADE}"/>
              </a:ext>
            </a:extLst>
          </p:cNvPr>
          <p:cNvSpPr txBox="1"/>
          <p:nvPr/>
        </p:nvSpPr>
        <p:spPr>
          <a:xfrm>
            <a:off x="3886200" y="1375213"/>
            <a:ext cx="1402023" cy="461665"/>
          </a:xfrm>
          <a:prstGeom prst="rect">
            <a:avLst/>
          </a:prstGeom>
          <a:noFill/>
        </p:spPr>
        <p:txBody>
          <a:bodyPr wrap="square" rtlCol="0">
            <a:spAutoFit/>
          </a:bodyPr>
          <a:lstStyle/>
          <a:p>
            <a:r>
              <a:rPr lang="pt-BR" sz="2400" dirty="0"/>
              <a:t>Infinite</a:t>
            </a:r>
            <a:endParaRPr lang="en-US" sz="2400" dirty="0"/>
          </a:p>
        </p:txBody>
      </p:sp>
      <p:sp>
        <p:nvSpPr>
          <p:cNvPr id="14" name="TextBox 13">
            <a:extLst>
              <a:ext uri="{FF2B5EF4-FFF2-40B4-BE49-F238E27FC236}">
                <a16:creationId xmlns:a16="http://schemas.microsoft.com/office/drawing/2014/main" id="{391DD3FD-04C0-446F-8C2D-BAD6A243EB19}"/>
              </a:ext>
            </a:extLst>
          </p:cNvPr>
          <p:cNvSpPr txBox="1"/>
          <p:nvPr/>
        </p:nvSpPr>
        <p:spPr>
          <a:xfrm>
            <a:off x="1870364" y="4162296"/>
            <a:ext cx="1525426" cy="461665"/>
          </a:xfrm>
          <a:prstGeom prst="rect">
            <a:avLst/>
          </a:prstGeom>
          <a:noFill/>
        </p:spPr>
        <p:txBody>
          <a:bodyPr wrap="square" rtlCol="0">
            <a:spAutoFit/>
          </a:bodyPr>
          <a:lstStyle/>
          <a:p>
            <a:r>
              <a:rPr lang="pt-BR" sz="2400" dirty="0"/>
              <a:t>Infinite</a:t>
            </a:r>
            <a:endParaRPr lang="en-US" sz="2400" dirty="0"/>
          </a:p>
        </p:txBody>
      </p:sp>
      <p:sp>
        <p:nvSpPr>
          <p:cNvPr id="15" name="TextBox 14">
            <a:extLst>
              <a:ext uri="{FF2B5EF4-FFF2-40B4-BE49-F238E27FC236}">
                <a16:creationId xmlns:a16="http://schemas.microsoft.com/office/drawing/2014/main" id="{027CE978-0DA7-44C6-B196-F9B1F93C0560}"/>
              </a:ext>
            </a:extLst>
          </p:cNvPr>
          <p:cNvSpPr txBox="1"/>
          <p:nvPr/>
        </p:nvSpPr>
        <p:spPr>
          <a:xfrm>
            <a:off x="6341668" y="1375213"/>
            <a:ext cx="1225510" cy="461665"/>
          </a:xfrm>
          <a:prstGeom prst="rect">
            <a:avLst/>
          </a:prstGeom>
          <a:noFill/>
        </p:spPr>
        <p:txBody>
          <a:bodyPr wrap="square" rtlCol="0">
            <a:spAutoFit/>
          </a:bodyPr>
          <a:lstStyle/>
          <a:p>
            <a:r>
              <a:rPr lang="pt-BR" sz="2400" dirty="0"/>
              <a:t>Finite</a:t>
            </a:r>
            <a:endParaRPr lang="en-US" sz="2400" dirty="0"/>
          </a:p>
        </p:txBody>
      </p:sp>
      <p:sp>
        <p:nvSpPr>
          <p:cNvPr id="16" name="TextBox 15">
            <a:extLst>
              <a:ext uri="{FF2B5EF4-FFF2-40B4-BE49-F238E27FC236}">
                <a16:creationId xmlns:a16="http://schemas.microsoft.com/office/drawing/2014/main" id="{18CA23BB-3C46-4A3F-A6F5-15169429088B}"/>
              </a:ext>
            </a:extLst>
          </p:cNvPr>
          <p:cNvSpPr txBox="1"/>
          <p:nvPr/>
        </p:nvSpPr>
        <p:spPr>
          <a:xfrm>
            <a:off x="2231622" y="2049337"/>
            <a:ext cx="1164168" cy="461665"/>
          </a:xfrm>
          <a:prstGeom prst="rect">
            <a:avLst/>
          </a:prstGeom>
          <a:noFill/>
        </p:spPr>
        <p:txBody>
          <a:bodyPr wrap="square" rtlCol="0">
            <a:spAutoFit/>
          </a:bodyPr>
          <a:lstStyle/>
          <a:p>
            <a:r>
              <a:rPr lang="pt-BR" sz="2400" dirty="0"/>
              <a:t>Finite</a:t>
            </a:r>
            <a:endParaRPr lang="en-US" sz="2400" dirty="0"/>
          </a:p>
        </p:txBody>
      </p:sp>
      <p:sp>
        <p:nvSpPr>
          <p:cNvPr id="18" name="Rectangle 17">
            <a:extLst>
              <a:ext uri="{FF2B5EF4-FFF2-40B4-BE49-F238E27FC236}">
                <a16:creationId xmlns:a16="http://schemas.microsoft.com/office/drawing/2014/main" id="{F172A453-355C-4595-A7A1-8CD859A5DC21}"/>
              </a:ext>
            </a:extLst>
          </p:cNvPr>
          <p:cNvSpPr/>
          <p:nvPr/>
        </p:nvSpPr>
        <p:spPr>
          <a:xfrm>
            <a:off x="5639371"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a:t>
            </a:r>
            <a:endParaRPr lang="en-US" dirty="0"/>
          </a:p>
        </p:txBody>
      </p:sp>
      <p:sp>
        <p:nvSpPr>
          <p:cNvPr id="19" name="Rectangle 18">
            <a:extLst>
              <a:ext uri="{FF2B5EF4-FFF2-40B4-BE49-F238E27FC236}">
                <a16:creationId xmlns:a16="http://schemas.microsoft.com/office/drawing/2014/main" id="{10643DD3-2ECB-483E-97EB-AECF836643C6}"/>
              </a:ext>
            </a:extLst>
          </p:cNvPr>
          <p:cNvSpPr/>
          <p:nvPr/>
        </p:nvSpPr>
        <p:spPr>
          <a:xfrm>
            <a:off x="3435083"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 or</a:t>
            </a:r>
          </a:p>
          <a:p>
            <a:pPr algn="ctr"/>
            <a:r>
              <a:rPr lang="pt-BR" dirty="0"/>
              <a:t>Approximate</a:t>
            </a:r>
            <a:endParaRPr lang="en-US" dirty="0"/>
          </a:p>
        </p:txBody>
      </p:sp>
      <p:sp>
        <p:nvSpPr>
          <p:cNvPr id="20" name="Rectangle 19">
            <a:extLst>
              <a:ext uri="{FF2B5EF4-FFF2-40B4-BE49-F238E27FC236}">
                <a16:creationId xmlns:a16="http://schemas.microsoft.com/office/drawing/2014/main" id="{C4C35B90-6F2B-473E-814D-E66CACD4433A}"/>
              </a:ext>
            </a:extLst>
          </p:cNvPr>
          <p:cNvSpPr/>
          <p:nvPr/>
        </p:nvSpPr>
        <p:spPr>
          <a:xfrm>
            <a:off x="5639371"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Approximate</a:t>
            </a:r>
            <a:endParaRPr lang="en-US" dirty="0"/>
          </a:p>
        </p:txBody>
      </p:sp>
    </p:spTree>
    <p:extLst>
      <p:ext uri="{BB962C8B-B14F-4D97-AF65-F5344CB8AC3E}">
        <p14:creationId xmlns:p14="http://schemas.microsoft.com/office/powerpoint/2010/main" val="331930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30C7-B853-4C00-ACFB-85C5C0E08CCB}"/>
              </a:ext>
            </a:extLst>
          </p:cNvPr>
          <p:cNvSpPr>
            <a:spLocks noGrp="1"/>
          </p:cNvSpPr>
          <p:nvPr>
            <p:ph type="title"/>
          </p:nvPr>
        </p:nvSpPr>
        <p:spPr/>
        <p:txBody>
          <a:bodyPr/>
          <a:lstStyle/>
          <a:p>
            <a:r>
              <a:rPr lang="pt-BR" dirty="0"/>
              <a:t>Problem Formalization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E41F77-F4EE-41E4-9CC8-A2A8EF0FF634}"/>
                  </a:ext>
                </a:extLst>
              </p:cNvPr>
              <p:cNvSpPr>
                <a:spLocks noGrp="1"/>
              </p:cNvSpPr>
              <p:nvPr>
                <p:ph idx="1"/>
              </p:nvPr>
            </p:nvSpPr>
            <p:spPr>
              <a:xfrm>
                <a:off x="838200" y="1297172"/>
                <a:ext cx="10515600" cy="5195703"/>
              </a:xfrm>
            </p:spPr>
            <p:txBody>
              <a:bodyPr>
                <a:normAutofit/>
              </a:bodyPr>
              <a:lstStyle/>
              <a:p>
                <a:pPr marL="0" indent="0" fontAlgn="ctr">
                  <a:buNone/>
                </a:pPr>
                <a:r>
                  <a:rPr lang="en-US" dirty="0"/>
                  <a:t>Tuple of (A,R)</a:t>
                </a:r>
              </a:p>
              <a:p>
                <a:pPr lvl="1" fontAlgn="ctr"/>
                <a:r>
                  <a:rPr lang="en-US" dirty="0"/>
                  <a:t>A is a known set of actions</a:t>
                </a:r>
              </a:p>
              <a:p>
                <a:pPr lvl="1" fontAlgn="ctr"/>
                <a:r>
                  <a:rPr lang="en-US" dirty="0"/>
                  <a:t>R</a:t>
                </a:r>
                <a:r>
                  <a:rPr lang="en-US" baseline="30000" dirty="0"/>
                  <a:t>a</a:t>
                </a:r>
                <a:r>
                  <a:rPr lang="en-US" dirty="0"/>
                  <a:t>(r) is the reward </a:t>
                </a:r>
              </a:p>
              <a:p>
                <a:pPr marL="0" indent="0" fontAlgn="ctr">
                  <a:buNone/>
                </a:pPr>
                <a:endParaRPr lang="en-US" dirty="0"/>
              </a:p>
              <a:p>
                <a:pPr marL="0" indent="0" fontAlgn="ctr">
                  <a:buNone/>
                </a:pPr>
                <a:r>
                  <a:rPr lang="en-US" dirty="0"/>
                  <a:t>P(R=</a:t>
                </a:r>
                <a:r>
                  <a:rPr lang="en-US" dirty="0" err="1"/>
                  <a:t>r|A</a:t>
                </a:r>
                <a:r>
                  <a:rPr lang="en-US" dirty="0"/>
                  <a:t>=a) is an unknow probability distribution</a:t>
                </a:r>
              </a:p>
              <a:p>
                <a:pPr marL="0" indent="0" fontAlgn="ctr">
                  <a:buNone/>
                </a:pPr>
                <a:r>
                  <a:rPr lang="en-US" dirty="0"/>
                  <a:t>At each step t, the agent selects one action A</a:t>
                </a:r>
                <a:r>
                  <a:rPr lang="en-US" baseline="-25000" dirty="0"/>
                  <a:t>t</a:t>
                </a:r>
                <a:r>
                  <a:rPr lang="en-US" dirty="0"/>
                  <a:t> ϵ A</a:t>
                </a:r>
              </a:p>
              <a:p>
                <a:pPr marL="0" indent="0" fontAlgn="ctr">
                  <a:buNone/>
                </a:pPr>
                <a:endParaRPr lang="en-US" dirty="0"/>
              </a:p>
              <a:p>
                <a:pPr marL="0" indent="0" fontAlgn="ctr">
                  <a:buNone/>
                </a:pPr>
                <a:r>
                  <a:rPr lang="en-US" dirty="0"/>
                  <a:t>Environment generates a reward R</a:t>
                </a:r>
                <a:r>
                  <a:rPr lang="en-US" baseline="-25000" dirty="0"/>
                  <a:t>t </a:t>
                </a:r>
                <a:r>
                  <a:rPr lang="en-US" dirty="0"/>
                  <a:t>~ </a:t>
                </a:r>
                <a:r>
                  <a:rPr lang="en-US" dirty="0" err="1"/>
                  <a:t>R</a:t>
                </a:r>
                <a:r>
                  <a:rPr lang="en-US" baseline="30000" dirty="0" err="1"/>
                  <a:t>At</a:t>
                </a:r>
                <a:endParaRPr lang="en-US" dirty="0"/>
              </a:p>
              <a:p>
                <a:pPr marL="0" indent="0" fontAlgn="ctr">
                  <a:buNone/>
                </a:pPr>
                <a:r>
                  <a:rPr lang="en-US" dirty="0"/>
                  <a:t>The goal is to maximize the cumulative reward </a:t>
                </a:r>
                <a14:m>
                  <m:oMath xmlns:m="http://schemas.openxmlformats.org/officeDocument/2006/math">
                    <m:nary>
                      <m:naryPr>
                        <m:chr m:val="∑"/>
                        <m:ctrlPr>
                          <a:rPr lang="en-US" i="1">
                            <a:latin typeface="Cambria Math" panose="02040503050406030204" pitchFamily="18" charset="0"/>
                          </a:rPr>
                        </m:ctrlPr>
                      </m:naryPr>
                      <m:sub>
                        <m:r>
                          <a:rPr lang="en-US">
                            <a:latin typeface="Cambria Math" panose="02040503050406030204" pitchFamily="18" charset="0"/>
                          </a:rPr>
                          <m:t>𝑇</m:t>
                        </m:r>
                        <m:r>
                          <a:rPr lang="en-US">
                            <a:latin typeface="Cambria Math" panose="02040503050406030204" pitchFamily="18" charset="0"/>
                          </a:rPr>
                          <m:t>=1</m:t>
                        </m:r>
                      </m:sub>
                      <m:sup>
                        <m:r>
                          <a:rPr lang="en-US">
                            <a:latin typeface="Cambria Math" panose="02040503050406030204" pitchFamily="18" charset="0"/>
                          </a:rPr>
                          <m:t>𝑛</m:t>
                        </m:r>
                      </m:sup>
                      <m:e>
                        <m:sSub>
                          <m:sSubPr>
                            <m:ctrlPr>
                              <a:rPr lang="en-US" i="1">
                                <a:latin typeface="Cambria Math" panose="02040503050406030204" pitchFamily="18" charset="0"/>
                              </a:rPr>
                            </m:ctrlPr>
                          </m:sSubPr>
                          <m:e>
                            <m:r>
                              <a:rPr lang="en-US">
                                <a:latin typeface="Cambria Math" panose="02040503050406030204" pitchFamily="18" charset="0"/>
                              </a:rPr>
                              <m:t>𝑅</m:t>
                            </m:r>
                          </m:e>
                          <m:sub>
                            <m:r>
                              <a:rPr lang="en-US">
                                <a:latin typeface="Cambria Math" panose="02040503050406030204" pitchFamily="18" charset="0"/>
                              </a:rPr>
                              <m:t>𝑇</m:t>
                            </m:r>
                          </m:sub>
                        </m:sSub>
                      </m:e>
                    </m:nary>
                  </m:oMath>
                </a14:m>
                <a:endParaRPr lang="en-US" dirty="0"/>
              </a:p>
            </p:txBody>
          </p:sp>
        </mc:Choice>
        <mc:Fallback xmlns="">
          <p:sp>
            <p:nvSpPr>
              <p:cNvPr id="3" name="Content Placeholder 2">
                <a:extLst>
                  <a:ext uri="{FF2B5EF4-FFF2-40B4-BE49-F238E27FC236}">
                    <a16:creationId xmlns:a16="http://schemas.microsoft.com/office/drawing/2014/main" id="{73E41F77-F4EE-41E4-9CC8-A2A8EF0FF634}"/>
                  </a:ext>
                </a:extLst>
              </p:cNvPr>
              <p:cNvSpPr>
                <a:spLocks noGrp="1" noRot="1" noChangeAspect="1" noMove="1" noResize="1" noEditPoints="1" noAdjustHandles="1" noChangeArrowheads="1" noChangeShapeType="1" noTextEdit="1"/>
              </p:cNvSpPr>
              <p:nvPr>
                <p:ph idx="1"/>
              </p:nvPr>
            </p:nvSpPr>
            <p:spPr>
              <a:xfrm>
                <a:off x="838200" y="1297172"/>
                <a:ext cx="10515600" cy="5195703"/>
              </a:xfrm>
              <a:blipFill>
                <a:blip r:embed="rId2"/>
                <a:stretch>
                  <a:fillRect l="-1391" t="-352"/>
                </a:stretch>
              </a:blipFill>
            </p:spPr>
            <p:txBody>
              <a:bodyPr/>
              <a:lstStyle/>
              <a:p>
                <a:r>
                  <a:rPr lang="en-US">
                    <a:noFill/>
                  </a:rPr>
                  <a:t> </a:t>
                </a:r>
              </a:p>
            </p:txBody>
          </p:sp>
        </mc:Fallback>
      </mc:AlternateContent>
    </p:spTree>
    <p:extLst>
      <p:ext uri="{BB962C8B-B14F-4D97-AF65-F5344CB8AC3E}">
        <p14:creationId xmlns:p14="http://schemas.microsoft.com/office/powerpoint/2010/main" val="39887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pt-BR" dirty="0"/>
              <a:t>Agent and Environment Interaction</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p:cNvCxnSpPr>
          <p:nvPr/>
        </p:nvCxnSpPr>
        <p:spPr>
          <a:xfrm rot="5400000">
            <a:off x="5687603" y="1039368"/>
            <a:ext cx="3175" cy="4608666"/>
          </a:xfrm>
          <a:prstGeom prst="bentConnector3">
            <a:avLst>
              <a:gd name="adj1" fmla="val 36564504"/>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4" idx="0"/>
          </p:cNvCxnSpPr>
          <p:nvPr/>
        </p:nvCxnSpPr>
        <p:spPr>
          <a:xfrm rot="5400000" flipH="1" flipV="1">
            <a:off x="5632656" y="163631"/>
            <a:ext cx="12700" cy="4367980"/>
          </a:xfrm>
          <a:prstGeom prst="bentConnector3">
            <a:avLst>
              <a:gd name="adj1" fmla="val 18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79657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495369" y="32932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a:off x="5654421" y="1359939"/>
            <a:ext cx="3175" cy="3967522"/>
          </a:xfrm>
          <a:prstGeom prst="bentConnector3">
            <a:avLst>
              <a:gd name="adj1" fmla="val 1403549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7816646" y="32900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7646118" y="23603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pt-BR" u="sng" dirty="0"/>
              <a:t>Our Goal</a:t>
            </a:r>
            <a:r>
              <a:rPr lang="pt-BR" dirty="0"/>
              <a:t>: Discover a strategy that allows the agent to achieve its goal under various circumstances</a:t>
            </a:r>
            <a:endParaRPr lang="en-US" dirty="0"/>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369332"/>
              </a:xfrm>
              <a:prstGeom prst="rect">
                <a:avLst/>
              </a:prstGeom>
            </p:spPr>
            <p:txBody>
              <a:bodyPr wrap="square">
                <a:spAutoFit/>
              </a:bodyPr>
              <a:lstStyle/>
              <a:p>
                <a:r>
                  <a:rPr lang="pt-BR" dirty="0"/>
                  <a:t>Policy = </a:t>
                </a:r>
                <a14:m>
                  <m:oMath xmlns:m="http://schemas.openxmlformats.org/officeDocument/2006/math">
                    <m:r>
                      <a:rPr lang="pt-BR"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369332"/>
              </a:xfrm>
              <a:prstGeom prst="rect">
                <a:avLst/>
              </a:prstGeom>
              <a:blipFill>
                <a:blip r:embed="rId3"/>
                <a:stretch>
                  <a:fillRect l="-2744" t="-8197" b="-2459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449473"/>
            <a:ext cx="925874" cy="236100"/>
          </a:xfrm>
          <a:prstGeom prst="rect">
            <a:avLst/>
          </a:prstGeom>
          <a:solidFill>
            <a:srgbClr val="FBE5D6">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12" name="Connector: Elbow 11">
            <a:extLst>
              <a:ext uri="{FF2B5EF4-FFF2-40B4-BE49-F238E27FC236}">
                <a16:creationId xmlns:a16="http://schemas.microsoft.com/office/drawing/2014/main" id="{9BDE5237-64E0-4408-8E72-756842262BE5}"/>
              </a:ext>
            </a:extLst>
          </p:cNvPr>
          <p:cNvCxnSpPr>
            <a:cxnSpLocks/>
          </p:cNvCxnSpPr>
          <p:nvPr/>
        </p:nvCxnSpPr>
        <p:spPr>
          <a:xfrm rot="5400000">
            <a:off x="2565183" y="4113615"/>
            <a:ext cx="349229" cy="80363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1"/>
            <a:ext cx="430274"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flipV="1">
            <a:off x="1641078" y="5453463"/>
            <a:ext cx="925874" cy="163603"/>
          </a:xfrm>
          <a:prstGeom prst="rect">
            <a:avLst/>
          </a:prstGeom>
          <a:solidFill>
            <a:srgbClr val="FBE5D6">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0"/>
            <a:endCxn id="23" idx="0"/>
          </p:cNvCxnSpPr>
          <p:nvPr/>
        </p:nvCxnSpPr>
        <p:spPr>
          <a:xfrm rot="5400000">
            <a:off x="1797375" y="5790490"/>
            <a:ext cx="480065"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417965"/>
            <a:ext cx="1590452" cy="199102"/>
          </a:xfrm>
          <a:prstGeom prst="rect">
            <a:avLst/>
          </a:prstGeom>
          <a:solidFill>
            <a:srgbClr val="FBE5D6">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50129" y="4799700"/>
            <a:ext cx="498781"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FA1B699-1C25-4B0C-982E-D7F6A98DBD3A}"/>
              </a:ext>
            </a:extLst>
          </p:cNvPr>
          <p:cNvCxnSpPr/>
          <p:nvPr/>
        </p:nvCxnSpPr>
        <p:spPr>
          <a:xfrm flipH="1">
            <a:off x="5354319" y="3335763"/>
            <a:ext cx="674512" cy="603191"/>
          </a:xfrm>
          <a:prstGeom prst="line">
            <a:avLst/>
          </a:prstGeom>
          <a:ln w="381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1148900"/>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1_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 Planning_Organization</Template>
  <TotalTime>3644</TotalTime>
  <Words>5730</Words>
  <Application>Microsoft Office PowerPoint</Application>
  <PresentationFormat>Widescreen</PresentationFormat>
  <Paragraphs>770</Paragraphs>
  <Slides>72</Slides>
  <Notes>22</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72</vt:i4>
      </vt:variant>
    </vt:vector>
  </HeadingPairs>
  <TitlesOfParts>
    <vt:vector size="78" baseType="lpstr">
      <vt:lpstr>Arial</vt:lpstr>
      <vt:lpstr>Calibri</vt:lpstr>
      <vt:lpstr>Cambria Math</vt:lpstr>
      <vt:lpstr>Verdana</vt:lpstr>
      <vt:lpstr>HPI PPT-Template</vt:lpstr>
      <vt:lpstr>1_HPI PPT-Template</vt:lpstr>
      <vt:lpstr>Summer Term 22 Multi-Agent Reinforcement Learning for Self-Adaptive Systems  Lecture-2: Introduction to Reinforcement Learning Model-Free Methods </vt:lpstr>
      <vt:lpstr>Multi-Armed Bandits</vt:lpstr>
      <vt:lpstr>Why Multi-Armed Bandits (MAB)?</vt:lpstr>
      <vt:lpstr>Textbooks (free access)</vt:lpstr>
      <vt:lpstr>Definition</vt:lpstr>
      <vt:lpstr>Topics</vt:lpstr>
      <vt:lpstr>Model</vt:lpstr>
      <vt:lpstr>Problem Formalization</vt:lpstr>
      <vt:lpstr>Agent and Environment Interaction</vt:lpstr>
      <vt:lpstr>Solution Formalization - Regret</vt:lpstr>
      <vt:lpstr>Approaches to Trade-off Explore vs Exploit </vt:lpstr>
      <vt:lpstr>ϵ-Greedy</vt:lpstr>
      <vt:lpstr>Decaying ϵ-Greedy</vt:lpstr>
      <vt:lpstr>Systematic Exploration</vt:lpstr>
      <vt:lpstr>Optimism in face of uncertainty</vt:lpstr>
      <vt:lpstr>Upper Confidence Bounds</vt:lpstr>
      <vt:lpstr>Bayesian Bandits</vt:lpstr>
      <vt:lpstr>Bayesian Bandits Algorithm</vt:lpstr>
      <vt:lpstr>Bayesian Bandits – Thompson Sampling</vt:lpstr>
      <vt:lpstr>Contextual Bandits</vt:lpstr>
      <vt:lpstr>Other Bandit Models</vt:lpstr>
      <vt:lpstr>References</vt:lpstr>
      <vt:lpstr>Interesting video lectures on Multi-Armed Bandits</vt:lpstr>
      <vt:lpstr>Reinforcement Learning</vt:lpstr>
      <vt:lpstr>Topics</vt:lpstr>
      <vt:lpstr>Brief Taxonomy of RL Methods</vt:lpstr>
      <vt:lpstr>Resources used</vt:lpstr>
      <vt:lpstr>Basic concepts - Structure</vt:lpstr>
      <vt:lpstr>Agent and Environment Interaction</vt:lpstr>
      <vt:lpstr>State</vt:lpstr>
      <vt:lpstr>Markov Property</vt:lpstr>
      <vt:lpstr>Markov Chain</vt:lpstr>
      <vt:lpstr>Return (G) and Discount Factor (γ) </vt:lpstr>
      <vt:lpstr>State Value Function</vt:lpstr>
      <vt:lpstr>Bellman Equation</vt:lpstr>
      <vt:lpstr>Markov Reward Process (MRP)</vt:lpstr>
      <vt:lpstr>Bellman equation in matrix form</vt:lpstr>
      <vt:lpstr>Markov Decision Process (MDP)</vt:lpstr>
      <vt:lpstr>Bellman Optimatility Equation</vt:lpstr>
      <vt:lpstr>Bellman Optimality Equations for MDPs</vt:lpstr>
      <vt:lpstr>Episodes</vt:lpstr>
      <vt:lpstr>Model-Based Algorithms</vt:lpstr>
      <vt:lpstr>Prediction versus Control Problems</vt:lpstr>
      <vt:lpstr>Policy Evaluation and Policy Iteration</vt:lpstr>
      <vt:lpstr>Value Iteration</vt:lpstr>
      <vt:lpstr>Model-Free Algorithms</vt:lpstr>
      <vt:lpstr>Monte Carlo Policy Evaluation</vt:lpstr>
      <vt:lpstr>Incremental Mean</vt:lpstr>
      <vt:lpstr>Incremental Monte Carlo Updates</vt:lpstr>
      <vt:lpstr>Temporal Difference Learning</vt:lpstr>
      <vt:lpstr>Batch Learning = Limited Budget</vt:lpstr>
      <vt:lpstr>Temporal Difference (TD) vs Monte Carlo (MC)</vt:lpstr>
      <vt:lpstr>Summary of pros and cons</vt:lpstr>
      <vt:lpstr>Comparing the three models</vt:lpstr>
      <vt:lpstr>Trade-off between TD(0) and MC = TD(lambda)</vt:lpstr>
      <vt:lpstr>TD(λ) Which n value is the best? </vt:lpstr>
      <vt:lpstr>Control   Improving the policy to find optimal value-function</vt:lpstr>
      <vt:lpstr>Generalized Policy Iteration</vt:lpstr>
      <vt:lpstr>Monte Carlo Control</vt:lpstr>
      <vt:lpstr>GLIE Monte Carlo Control</vt:lpstr>
      <vt:lpstr>On-Policy versus Off-Policy Control</vt:lpstr>
      <vt:lpstr>Sarsa: On-Policy TD Control </vt:lpstr>
      <vt:lpstr>Q-Learning: off-policy TD Control</vt:lpstr>
      <vt:lpstr>Comparing Sarsa and Q-Learning</vt:lpstr>
      <vt:lpstr>Trade-off between Sarsa and Q-Learning </vt:lpstr>
      <vt:lpstr>N-Step Sarsa  TD(λ)</vt:lpstr>
      <vt:lpstr>More Recent Methods</vt:lpstr>
      <vt:lpstr>Next tasks</vt:lpstr>
      <vt:lpstr>Interesting video lectures on RL</vt:lpstr>
      <vt:lpstr>To be continued in the next lecture</vt:lpstr>
      <vt:lpstr>End</vt:lpstr>
      <vt:lpstr>Incremental 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dc:title>
  <dc:creator>Christian Adriano</dc:creator>
  <cp:lastModifiedBy>Christian Adriano</cp:lastModifiedBy>
  <cp:revision>176</cp:revision>
  <dcterms:created xsi:type="dcterms:W3CDTF">2020-04-21T07:53:32Z</dcterms:created>
  <dcterms:modified xsi:type="dcterms:W3CDTF">2022-10-19T16:32:37Z</dcterms:modified>
</cp:coreProperties>
</file>